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51"/>
  </p:notesMasterIdLst>
  <p:sldIdLst>
    <p:sldId id="256" r:id="rId3"/>
    <p:sldId id="507" r:id="rId4"/>
    <p:sldId id="415" r:id="rId5"/>
    <p:sldId id="416" r:id="rId6"/>
    <p:sldId id="417" r:id="rId7"/>
    <p:sldId id="452" r:id="rId8"/>
    <p:sldId id="453" r:id="rId9"/>
    <p:sldId id="454" r:id="rId10"/>
    <p:sldId id="461" r:id="rId11"/>
    <p:sldId id="451" r:id="rId12"/>
    <p:sldId id="430" r:id="rId13"/>
    <p:sldId id="433" r:id="rId14"/>
    <p:sldId id="434" r:id="rId15"/>
    <p:sldId id="441" r:id="rId16"/>
    <p:sldId id="457" r:id="rId17"/>
    <p:sldId id="458" r:id="rId18"/>
    <p:sldId id="435" r:id="rId19"/>
    <p:sldId id="436" r:id="rId20"/>
    <p:sldId id="437" r:id="rId21"/>
    <p:sldId id="438" r:id="rId22"/>
    <p:sldId id="440" r:id="rId23"/>
    <p:sldId id="459" r:id="rId24"/>
    <p:sldId id="460" r:id="rId25"/>
    <p:sldId id="462" r:id="rId26"/>
    <p:sldId id="469" r:id="rId27"/>
    <p:sldId id="468" r:id="rId28"/>
    <p:sldId id="477" r:id="rId29"/>
    <p:sldId id="478" r:id="rId30"/>
    <p:sldId id="479" r:id="rId31"/>
    <p:sldId id="480" r:id="rId32"/>
    <p:sldId id="481" r:id="rId33"/>
    <p:sldId id="482" r:id="rId34"/>
    <p:sldId id="483" r:id="rId35"/>
    <p:sldId id="484" r:id="rId36"/>
    <p:sldId id="485" r:id="rId37"/>
    <p:sldId id="486" r:id="rId38"/>
    <p:sldId id="487" r:id="rId39"/>
    <p:sldId id="488" r:id="rId40"/>
    <p:sldId id="489" r:id="rId41"/>
    <p:sldId id="491" r:id="rId42"/>
    <p:sldId id="490" r:id="rId43"/>
    <p:sldId id="492" r:id="rId44"/>
    <p:sldId id="493" r:id="rId45"/>
    <p:sldId id="442" r:id="rId46"/>
    <p:sldId id="443" r:id="rId47"/>
    <p:sldId id="446" r:id="rId48"/>
    <p:sldId id="444" r:id="rId49"/>
    <p:sldId id="52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p:restoredTop sz="94694"/>
  </p:normalViewPr>
  <p:slideViewPr>
    <p:cSldViewPr snapToGrid="0" snapToObjects="1">
      <p:cViewPr varScale="1">
        <p:scale>
          <a:sx n="121" d="100"/>
          <a:sy n="121" d="100"/>
        </p:scale>
        <p:origin x="6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8/22/23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37FF6-46D6-B849-A6CD-85860317B6E6}" type="slidenum">
              <a:rPr lang="en-US" smtClean="0"/>
              <a:t>11</a:t>
            </a:fld>
            <a:endParaRPr lang="en-US"/>
          </a:p>
        </p:txBody>
      </p:sp>
    </p:spTree>
    <p:extLst>
      <p:ext uri="{BB962C8B-B14F-4D97-AF65-F5344CB8AC3E}">
        <p14:creationId xmlns:p14="http://schemas.microsoft.com/office/powerpoint/2010/main" val="3128407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FA70305F-1CC5-D743-8B75-9BFF4558415F}" type="datetime1">
              <a:rPr lang="en-US" smtClean="0"/>
              <a:t>8/22/23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C9D6C2A9-6253-154B-B733-037751386140}" type="datetime1">
              <a:rPr lang="en-US" smtClean="0"/>
              <a:t>8/22/23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F2185E70-01A0-F346-BD96-C71A4405ABF1}" type="datetime1">
              <a:rPr lang="en-US" smtClean="0"/>
              <a:t>8/22/23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EF8CCA7-042D-4344-9F38-A30A24316FF0}" type="datetime1">
              <a:rPr lang="en-US" smtClean="0"/>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85CAF1B-B7C8-8347-AE4A-EC343217B68C}" type="datetime1">
              <a:rPr lang="en-US" smtClean="0"/>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44FF136D-307A-4941-889F-E9EB8268902E}" type="datetime1">
              <a:rPr lang="en-US" smtClean="0"/>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51F76C3-E96E-A54F-A122-6303A871D871}" type="datetime1">
              <a:rPr lang="en-US" smtClean="0"/>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4040392-1101-8A42-BEB5-9592F30E3A91}" type="datetime1">
              <a:rPr lang="en-US" smtClean="0"/>
              <a:t>8/22/23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5C72F20-AC2E-6D46-8A6B-0183BC6D49D1}" type="datetime1">
              <a:rPr lang="en-US" smtClean="0"/>
              <a:t>8/22/23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FEA4AC-8DBD-3E4B-B61C-36A721F07D61}" type="datetime1">
              <a:rPr lang="en-US" smtClean="0"/>
              <a:t>8/22/23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71BFB7E-23D3-E748-98B9-B9A8C558BBAC}" type="datetime1">
              <a:rPr lang="en-US" smtClean="0"/>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84B7BDF0-33EE-ED4E-A1A1-446990BE89AC}" type="datetime1">
              <a:rPr lang="en-US" smtClean="0"/>
              <a:t>8/22/23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C690E0F4-A999-A54E-B545-67F2F70C10FB}" type="datetime1">
              <a:rPr lang="en-US" smtClean="0"/>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1013E56-4916-404E-AAB2-B4BA03F90FC2}" type="datetime1">
              <a:rPr lang="en-US" smtClean="0"/>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1713883-51E5-FD4C-BFE2-284CCAA85938}" type="datetime1">
              <a:rPr lang="en-US" smtClean="0"/>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F7732A8C-C50B-B849-A938-8B60F015CF8A}" type="datetime1">
              <a:rPr lang="en-US" smtClean="0"/>
              <a:t>8/22/23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66EBFC86-2DCE-084F-ADD8-86F8DD5E1B99}" type="datetime1">
              <a:rPr lang="en-US" smtClean="0"/>
              <a:t>8/22/23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4EBBB686-0587-F442-BC2B-85E37441C678}" type="datetime1">
              <a:rPr lang="en-US" smtClean="0"/>
              <a:t>8/22/23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270B71C4-A8DD-5E42-9033-4B9437130A45}" type="datetime1">
              <a:rPr lang="en-US" smtClean="0"/>
              <a:t>8/22/23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93996FEB-57AA-5E42-B42B-29A49C56821B}" type="datetime1">
              <a:rPr lang="en-US" smtClean="0"/>
              <a:t>8/22/23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64DA8F8B-64C0-644D-B977-5D899210463C}" type="datetime1">
              <a:rPr lang="en-US" smtClean="0"/>
              <a:t>8/22/23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87D77087-1FFB-5B45-AE46-3C879ADBCD86}" type="datetime1">
              <a:rPr lang="en-US" smtClean="0"/>
              <a:t>8/22/23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BBF69-BE89-6841-9243-2F9C2E854C58}" type="datetime1">
              <a:rPr lang="en-US" smtClean="0"/>
              <a:t>8/22/23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50A6D047-5534-0641-AA46-5C16F49FBEAF}" type="datetime1">
              <a:rPr lang="en-US" smtClean="0"/>
              <a:t>8/22/23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tiff"/><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BF1E015E-2E6F-6B40-94AC-A2FDB6C7B9A0}"/>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A426-8E4E-2A45-B604-6FB9892BF36C}"/>
              </a:ext>
            </a:extLst>
          </p:cNvPr>
          <p:cNvSpPr>
            <a:spLocks noGrp="1"/>
          </p:cNvSpPr>
          <p:nvPr>
            <p:ph type="title"/>
          </p:nvPr>
        </p:nvSpPr>
        <p:spPr/>
        <p:txBody>
          <a:bodyPr/>
          <a:lstStyle/>
          <a:p>
            <a:r>
              <a:rPr lang="en-US" dirty="0"/>
              <a:t>Fuel Kernel</a:t>
            </a:r>
          </a:p>
        </p:txBody>
      </p:sp>
      <p:sp>
        <p:nvSpPr>
          <p:cNvPr id="3" name="Content Placeholder 2">
            <a:extLst>
              <a:ext uri="{FF2B5EF4-FFF2-40B4-BE49-F238E27FC236}">
                <a16:creationId xmlns:a16="http://schemas.microsoft.com/office/drawing/2014/main" id="{3792B525-2753-0A47-8E39-C908B167DA17}"/>
              </a:ext>
            </a:extLst>
          </p:cNvPr>
          <p:cNvSpPr>
            <a:spLocks noGrp="1"/>
          </p:cNvSpPr>
          <p:nvPr>
            <p:ph sz="half" idx="1"/>
          </p:nvPr>
        </p:nvSpPr>
        <p:spPr>
          <a:xfrm>
            <a:off x="609599" y="1968503"/>
            <a:ext cx="6006353" cy="4157663"/>
          </a:xfrm>
        </p:spPr>
        <p:txBody>
          <a:bodyPr/>
          <a:lstStyle/>
          <a:p>
            <a:r>
              <a:rPr lang="en-US" sz="2200" dirty="0"/>
              <a:t>Coated particle fuel allows flexibility in kernel material</a:t>
            </a:r>
          </a:p>
          <a:p>
            <a:r>
              <a:rPr lang="en-US" sz="2200" dirty="0"/>
              <a:t>The porous buffer layer mechanically decouples the kernel from the outer coating, accommodating some degree of kernel swelling</a:t>
            </a:r>
          </a:p>
          <a:p>
            <a:r>
              <a:rPr lang="en-US" sz="2200" dirty="0"/>
              <a:t>Choice of kernel material is influenced by fabrication concerns, kernel behavior under irradiation, and reactor design</a:t>
            </a:r>
          </a:p>
          <a:p>
            <a:r>
              <a:rPr lang="en-US" sz="2200" dirty="0"/>
              <a:t>Early designs primarily included fertile carbide fuels (</a:t>
            </a:r>
            <a:r>
              <a:rPr lang="en-US" sz="2200" dirty="0" err="1"/>
              <a:t>ThC</a:t>
            </a:r>
            <a:r>
              <a:rPr lang="en-US" sz="2200" dirty="0"/>
              <a:t>)</a:t>
            </a:r>
          </a:p>
          <a:p>
            <a:endParaRPr lang="en-US" sz="2200" dirty="0"/>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6636D8B4-D2ED-BF4E-9897-D0FE096AA648}"/>
              </a:ext>
            </a:extLst>
          </p:cNvPr>
          <p:cNvSpPr>
            <a:spLocks noGrp="1"/>
          </p:cNvSpPr>
          <p:nvPr>
            <p:ph sz="half" idx="2"/>
          </p:nvPr>
        </p:nvSpPr>
        <p:spPr>
          <a:xfrm>
            <a:off x="6766560" y="1968503"/>
            <a:ext cx="4815840" cy="4157663"/>
          </a:xfrm>
        </p:spPr>
        <p:txBody>
          <a:bodyPr/>
          <a:lstStyle/>
          <a:p>
            <a:r>
              <a:rPr lang="en-US" sz="2200" dirty="0"/>
              <a:t>Carbide kernels have excellent high-temperature compatibility with the surrounding graphite fuel elements</a:t>
            </a:r>
          </a:p>
          <a:p>
            <a:r>
              <a:rPr lang="en-US" sz="2200" dirty="0"/>
              <a:t>However, oxide kernels simplify the overall fabrication process (don’t have to worry about oxidation) and maintain better chemical stability during the high temperature heat treatment of fuel pebbles during manufacture</a:t>
            </a:r>
          </a:p>
          <a:p>
            <a:endParaRPr lang="en-US" sz="2200" dirty="0"/>
          </a:p>
        </p:txBody>
      </p:sp>
    </p:spTree>
    <p:extLst>
      <p:ext uri="{BB962C8B-B14F-4D97-AF65-F5344CB8AC3E}">
        <p14:creationId xmlns:p14="http://schemas.microsoft.com/office/powerpoint/2010/main" val="4247784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9695-FE47-2843-9E2A-092F150E82AD}"/>
              </a:ext>
            </a:extLst>
          </p:cNvPr>
          <p:cNvSpPr>
            <a:spLocks noGrp="1"/>
          </p:cNvSpPr>
          <p:nvPr>
            <p:ph type="title"/>
          </p:nvPr>
        </p:nvSpPr>
        <p:spPr/>
        <p:txBody>
          <a:bodyPr/>
          <a:lstStyle/>
          <a:p>
            <a:r>
              <a:rPr lang="en-US" dirty="0"/>
              <a:t>Fuel Chemistry</a:t>
            </a:r>
          </a:p>
        </p:txBody>
      </p:sp>
      <p:sp>
        <p:nvSpPr>
          <p:cNvPr id="3" name="Content Placeholder 2">
            <a:extLst>
              <a:ext uri="{FF2B5EF4-FFF2-40B4-BE49-F238E27FC236}">
                <a16:creationId xmlns:a16="http://schemas.microsoft.com/office/drawing/2014/main" id="{C1062A17-7279-4E48-A742-F33128A3315C}"/>
              </a:ext>
            </a:extLst>
          </p:cNvPr>
          <p:cNvSpPr>
            <a:spLocks noGrp="1"/>
          </p:cNvSpPr>
          <p:nvPr>
            <p:ph sz="half" idx="1"/>
          </p:nvPr>
        </p:nvSpPr>
        <p:spPr/>
        <p:txBody>
          <a:bodyPr>
            <a:noAutofit/>
          </a:bodyPr>
          <a:lstStyle/>
          <a:p>
            <a:r>
              <a:rPr lang="en-US" sz="2000" dirty="0"/>
              <a:t>An important consequence of UO2 fission is the creation of free oxygen since only a part of the O2 recombines with the fission products</a:t>
            </a:r>
          </a:p>
          <a:p>
            <a:r>
              <a:rPr lang="en-US" sz="2000" dirty="0"/>
              <a:t>In the TRISO particle, a portion of this free oxygen combines with carbon from the buffer/</a:t>
            </a:r>
            <a:r>
              <a:rPr lang="en-US" sz="2000" dirty="0" err="1"/>
              <a:t>PyC</a:t>
            </a:r>
            <a:r>
              <a:rPr lang="en-US" sz="2000" dirty="0"/>
              <a:t> coatings to form CO and CO2 gases</a:t>
            </a:r>
          </a:p>
          <a:p>
            <a:r>
              <a:rPr lang="en-US" sz="2000" dirty="0"/>
              <a:t>Identification of those compounds (solid and gaseous) that can form in fuel during normal and off-normal conditions and which elements remain in elemental form, is known as fuel chemistry</a:t>
            </a:r>
          </a:p>
          <a:p>
            <a:endParaRPr lang="en-US" sz="2000" dirty="0"/>
          </a:p>
        </p:txBody>
      </p:sp>
      <p:sp>
        <p:nvSpPr>
          <p:cNvPr id="4" name="Content Placeholder 3">
            <a:extLst>
              <a:ext uri="{FF2B5EF4-FFF2-40B4-BE49-F238E27FC236}">
                <a16:creationId xmlns:a16="http://schemas.microsoft.com/office/drawing/2014/main" id="{74931362-8FE0-DB41-8EDA-4A5633741A71}"/>
              </a:ext>
            </a:extLst>
          </p:cNvPr>
          <p:cNvSpPr>
            <a:spLocks noGrp="1"/>
          </p:cNvSpPr>
          <p:nvPr>
            <p:ph sz="half" idx="2"/>
          </p:nvPr>
        </p:nvSpPr>
        <p:spPr/>
        <p:txBody>
          <a:bodyPr>
            <a:noAutofit/>
          </a:bodyPr>
          <a:lstStyle/>
          <a:p>
            <a:r>
              <a:rPr lang="en-US" sz="2000" dirty="0"/>
              <a:t>Changes in fuel chemistry may lead to many important mechanisms affecting fuel performance, e.g., kernel size (swelling), kernel migration (amoeba effect), stresses in the coatings (particle pressurization due to fission products and carbon oxide gases), thermal conductivity, creep properties modification, etc.</a:t>
            </a:r>
          </a:p>
          <a:p>
            <a:r>
              <a:rPr lang="en-US" sz="2000" dirty="0"/>
              <a:t>The oxygen potential, the pressure of oxygen in the gas phase within the fuel, is the critical parameter determining which elements in their competition for oxygen form oxides</a:t>
            </a:r>
          </a:p>
          <a:p>
            <a:endParaRPr lang="en-US" sz="2000" dirty="0"/>
          </a:p>
        </p:txBody>
      </p:sp>
    </p:spTree>
    <p:extLst>
      <p:ext uri="{BB962C8B-B14F-4D97-AF65-F5344CB8AC3E}">
        <p14:creationId xmlns:p14="http://schemas.microsoft.com/office/powerpoint/2010/main" val="393272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BD39-B979-3749-BBEC-14C58F1AF114}"/>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9841BD13-E796-C04F-8153-2503519CCEA4}"/>
              </a:ext>
            </a:extLst>
          </p:cNvPr>
          <p:cNvSpPr>
            <a:spLocks noGrp="1"/>
          </p:cNvSpPr>
          <p:nvPr>
            <p:ph sz="half" idx="1"/>
          </p:nvPr>
        </p:nvSpPr>
        <p:spPr/>
        <p:txBody>
          <a:bodyPr/>
          <a:lstStyle/>
          <a:p>
            <a:r>
              <a:rPr lang="en-US" sz="2000" dirty="0"/>
              <a:t>Calculation of the oxygen potential is complex since it generally varies with distance from the particle center and with temperature, fuel burnup, fission product yields, chemical state of fission products including solid and gas phases, and the effectiveness of the coating layers to absorb fission products and oxygen</a:t>
            </a:r>
          </a:p>
          <a:p>
            <a:r>
              <a:rPr lang="en-US" sz="2000" dirty="0"/>
              <a:t>The oxygen potential is represented by:</a:t>
            </a:r>
          </a:p>
          <a:p>
            <a:endParaRPr lang="en-US" sz="2000" dirty="0"/>
          </a:p>
          <a:p>
            <a:r>
              <a:rPr lang="en-US" sz="2000" dirty="0"/>
              <a:t>where P(O2) is the oxygen partial pressure, R is the gas constant, T is the temperature</a:t>
            </a:r>
          </a:p>
          <a:p>
            <a:endParaRPr lang="en-US" sz="2000" dirty="0"/>
          </a:p>
        </p:txBody>
      </p:sp>
      <p:sp>
        <p:nvSpPr>
          <p:cNvPr id="4" name="Content Placeholder 3">
            <a:extLst>
              <a:ext uri="{FF2B5EF4-FFF2-40B4-BE49-F238E27FC236}">
                <a16:creationId xmlns:a16="http://schemas.microsoft.com/office/drawing/2014/main" id="{FA33115E-158B-8D44-8CC9-A0C427A82101}"/>
              </a:ext>
            </a:extLst>
          </p:cNvPr>
          <p:cNvSpPr>
            <a:spLocks noGrp="1"/>
          </p:cNvSpPr>
          <p:nvPr>
            <p:ph sz="half" idx="2"/>
          </p:nvPr>
        </p:nvSpPr>
        <p:spPr/>
        <p:txBody>
          <a:bodyPr/>
          <a:lstStyle/>
          <a:p>
            <a:r>
              <a:rPr lang="en-US" sz="2000" dirty="0"/>
              <a:t>In fresh fuel (simpler case), where we assume the fuel reaches thermodynamic equilibrium with its surrounding coatings, the main product of the reaction between UO2+x (x&gt;0) and carbon is gaseous carbon monoxide, CO, by the following reactions:</a:t>
            </a:r>
          </a:p>
          <a:p>
            <a:endParaRPr lang="en-US" sz="2000" dirty="0"/>
          </a:p>
          <a:p>
            <a:endParaRPr lang="en-US" sz="2000" dirty="0"/>
          </a:p>
          <a:p>
            <a:r>
              <a:rPr lang="en-US" sz="2000" dirty="0"/>
              <a:t>which can be rearranged as:</a:t>
            </a:r>
          </a:p>
          <a:p>
            <a:endParaRPr lang="en-US" sz="2000" dirty="0"/>
          </a:p>
          <a:p>
            <a:r>
              <a:rPr lang="en-US" sz="2000" dirty="0"/>
              <a:t>Utilizing an equilibrium rate constant K, </a:t>
            </a:r>
          </a:p>
          <a:p>
            <a:pPr marL="0" indent="0">
              <a:buNone/>
            </a:pPr>
            <a:endParaRPr lang="en-US" sz="2000" dirty="0"/>
          </a:p>
          <a:p>
            <a:endParaRPr lang="en-US" sz="2000" dirty="0"/>
          </a:p>
        </p:txBody>
      </p:sp>
      <p:pic>
        <p:nvPicPr>
          <p:cNvPr id="6" name="Picture 5">
            <a:extLst>
              <a:ext uri="{FF2B5EF4-FFF2-40B4-BE49-F238E27FC236}">
                <a16:creationId xmlns:a16="http://schemas.microsoft.com/office/drawing/2014/main" id="{DF620424-A390-E343-BAE9-A0F513F249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7903" y="4803140"/>
            <a:ext cx="2235200" cy="482600"/>
          </a:xfrm>
          <a:prstGeom prst="rect">
            <a:avLst/>
          </a:prstGeom>
        </p:spPr>
      </p:pic>
      <p:pic>
        <p:nvPicPr>
          <p:cNvPr id="8" name="Picture 7">
            <a:extLst>
              <a:ext uri="{FF2B5EF4-FFF2-40B4-BE49-F238E27FC236}">
                <a16:creationId xmlns:a16="http://schemas.microsoft.com/office/drawing/2014/main" id="{1FAA5A2F-0083-BD44-83B1-5203D5E15B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86569" y="3901440"/>
            <a:ext cx="3048000" cy="901700"/>
          </a:xfrm>
          <a:prstGeom prst="rect">
            <a:avLst/>
          </a:prstGeom>
        </p:spPr>
      </p:pic>
      <p:pic>
        <p:nvPicPr>
          <p:cNvPr id="9" name="Picture 8">
            <a:extLst>
              <a:ext uri="{FF2B5EF4-FFF2-40B4-BE49-F238E27FC236}">
                <a16:creationId xmlns:a16="http://schemas.microsoft.com/office/drawing/2014/main" id="{68E4A752-2E0D-7B48-9262-834A217A08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2869" y="5242708"/>
            <a:ext cx="3441700" cy="469900"/>
          </a:xfrm>
          <a:prstGeom prst="rect">
            <a:avLst/>
          </a:prstGeom>
        </p:spPr>
      </p:pic>
      <p:pic>
        <p:nvPicPr>
          <p:cNvPr id="10" name="Picture 9">
            <a:extLst>
              <a:ext uri="{FF2B5EF4-FFF2-40B4-BE49-F238E27FC236}">
                <a16:creationId xmlns:a16="http://schemas.microsoft.com/office/drawing/2014/main" id="{5D44852B-77B9-264A-8FCE-1E7258FFF0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93311" y="6017558"/>
            <a:ext cx="3365500" cy="406400"/>
          </a:xfrm>
          <a:prstGeom prst="rect">
            <a:avLst/>
          </a:prstGeom>
        </p:spPr>
      </p:pic>
    </p:spTree>
    <p:extLst>
      <p:ext uri="{BB962C8B-B14F-4D97-AF65-F5344CB8AC3E}">
        <p14:creationId xmlns:p14="http://schemas.microsoft.com/office/powerpoint/2010/main" val="2063284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1E35-E65C-9F4C-BBEE-29966BE13358}"/>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3765A720-C67B-404B-9575-428168B31901}"/>
              </a:ext>
            </a:extLst>
          </p:cNvPr>
          <p:cNvSpPr>
            <a:spLocks noGrp="1"/>
          </p:cNvSpPr>
          <p:nvPr>
            <p:ph sz="half" idx="1"/>
          </p:nvPr>
        </p:nvSpPr>
        <p:spPr/>
        <p:txBody>
          <a:bodyPr/>
          <a:lstStyle/>
          <a:p>
            <a:r>
              <a:rPr lang="en-US" sz="2000" dirty="0"/>
              <a:t>Reactions to generate CO2 are also possible, but at applicable temperatures and values of the oxygen potential, CO production dominates</a:t>
            </a:r>
          </a:p>
          <a:p>
            <a:r>
              <a:rPr lang="en-US" sz="2000" dirty="0"/>
              <a:t>As the oxygen potential, i.e., oxygen partial pressure, is increased we are generating more CO</a:t>
            </a:r>
          </a:p>
          <a:p>
            <a:r>
              <a:rPr lang="en-US" sz="2000" dirty="0"/>
              <a:t>The result of CO formation is internal pressurization of the particle which may lead, in extreme conditions, to particle failure</a:t>
            </a:r>
          </a:p>
          <a:p>
            <a:endParaRPr lang="en-US" sz="2000" dirty="0"/>
          </a:p>
          <a:p>
            <a:endParaRPr lang="en-US" sz="2000" dirty="0"/>
          </a:p>
        </p:txBody>
      </p:sp>
      <p:sp>
        <p:nvSpPr>
          <p:cNvPr id="4" name="Content Placeholder 3">
            <a:extLst>
              <a:ext uri="{FF2B5EF4-FFF2-40B4-BE49-F238E27FC236}">
                <a16:creationId xmlns:a16="http://schemas.microsoft.com/office/drawing/2014/main" id="{9E61F892-F952-004F-BC4B-BBE772401D16}"/>
              </a:ext>
            </a:extLst>
          </p:cNvPr>
          <p:cNvSpPr>
            <a:spLocks noGrp="1"/>
          </p:cNvSpPr>
          <p:nvPr>
            <p:ph sz="half" idx="2"/>
          </p:nvPr>
        </p:nvSpPr>
        <p:spPr/>
        <p:txBody>
          <a:bodyPr/>
          <a:lstStyle/>
          <a:p>
            <a:r>
              <a:rPr lang="en-US" sz="2000" dirty="0"/>
              <a:t>To limit this pressurization other fuel kernel concepts have been and are being studied, of particular interest is the </a:t>
            </a:r>
            <a:r>
              <a:rPr lang="en-US" sz="2000" dirty="0" err="1"/>
              <a:t>oxycarbide</a:t>
            </a:r>
            <a:r>
              <a:rPr lang="en-US" sz="2000" dirty="0"/>
              <a:t> fuel (or UCO) comprising a mixture of UC2 and UO2</a:t>
            </a:r>
          </a:p>
          <a:p>
            <a:r>
              <a:rPr lang="en-US" sz="2000" dirty="0"/>
              <a:t>Gas formation is effectively reduced within the UCO particle as compared to a UO2 particle due primarily to their lower oxygen inventory</a:t>
            </a:r>
          </a:p>
          <a:p>
            <a:r>
              <a:rPr lang="en-US" sz="2000" dirty="0"/>
              <a:t>Additionally, there is a gettering effect of the UC2 on the oxygen released during UO2 fission which forms a condensed oxide rather than CO gas</a:t>
            </a:r>
          </a:p>
        </p:txBody>
      </p:sp>
    </p:spTree>
    <p:extLst>
      <p:ext uri="{BB962C8B-B14F-4D97-AF65-F5344CB8AC3E}">
        <p14:creationId xmlns:p14="http://schemas.microsoft.com/office/powerpoint/2010/main" val="1130462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CO Pressurization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p:txBody>
          <a:bodyPr/>
          <a:lstStyle/>
          <a:p>
            <a:r>
              <a:rPr lang="en-US" sz="2000" dirty="0"/>
              <a:t>The result of CO formation is internal pressurizing of the particle that increases with burnup and adds to the pressurization from fission gases</a:t>
            </a:r>
          </a:p>
          <a:p>
            <a:r>
              <a:rPr lang="en-US" sz="2000" dirty="0"/>
              <a:t>At lower burnup (≤ 6 % FIMA), pressurization of the particle arises principally from fission-gas release from the fuel kernel</a:t>
            </a:r>
          </a:p>
          <a:p>
            <a:r>
              <a:rPr lang="en-US" sz="2000" dirty="0"/>
              <a:t>At higher burnup (9% FIMA, at 1450 K), the pressure resulting from fission gases can represent half of the contribution of CO in an HTGR TRISO coated particle</a:t>
            </a:r>
          </a:p>
          <a:p>
            <a:endParaRPr lang="en-US" sz="2000" dirty="0"/>
          </a:p>
          <a:p>
            <a:endParaRPr lang="en-US" sz="2000" dirty="0"/>
          </a:p>
        </p:txBody>
      </p:sp>
      <p:sp>
        <p:nvSpPr>
          <p:cNvPr id="7" name="Content Placeholder 6">
            <a:extLst>
              <a:ext uri="{FF2B5EF4-FFF2-40B4-BE49-F238E27FC236}">
                <a16:creationId xmlns:a16="http://schemas.microsoft.com/office/drawing/2014/main" id="{B799FDD1-CD91-E949-A4D4-D80A166D27AC}"/>
              </a:ext>
            </a:extLst>
          </p:cNvPr>
          <p:cNvSpPr>
            <a:spLocks noGrp="1"/>
          </p:cNvSpPr>
          <p:nvPr>
            <p:ph sz="half" idx="2"/>
          </p:nvPr>
        </p:nvSpPr>
        <p:spPr/>
        <p:txBody>
          <a:bodyPr/>
          <a:lstStyle/>
          <a:p>
            <a:r>
              <a:rPr lang="en-US" sz="2000" dirty="0"/>
              <a:t>The suppression of excessive CO formation during oxidation of a UO2 based particle remains an important design objective at moderate and high burnup</a:t>
            </a:r>
          </a:p>
          <a:p>
            <a:r>
              <a:rPr lang="en-US" sz="2000" dirty="0"/>
              <a:t>The failure of the </a:t>
            </a:r>
            <a:r>
              <a:rPr lang="en-US" sz="2000" dirty="0" err="1"/>
              <a:t>SiC</a:t>
            </a:r>
            <a:r>
              <a:rPr lang="en-US" sz="2000" dirty="0"/>
              <a:t> layer may happen because of over-pressurization due to CO formation</a:t>
            </a:r>
          </a:p>
          <a:p>
            <a:r>
              <a:rPr lang="en-US" sz="2000" dirty="0"/>
              <a:t>CO pressures are suspected of being partly responsible for the mechanical weakening of the </a:t>
            </a:r>
            <a:r>
              <a:rPr lang="en-US" sz="2000" dirty="0" err="1"/>
              <a:t>IPyC</a:t>
            </a:r>
            <a:r>
              <a:rPr lang="en-US" sz="2000" dirty="0"/>
              <a:t> coating, and corrosion of the </a:t>
            </a:r>
            <a:r>
              <a:rPr lang="en-US" sz="2000" dirty="0" err="1"/>
              <a:t>SiC</a:t>
            </a:r>
            <a:r>
              <a:rPr lang="en-US" sz="2000" dirty="0"/>
              <a:t> layer by CO can occur as a result from failure of the </a:t>
            </a:r>
            <a:r>
              <a:rPr lang="en-US" sz="2000" dirty="0" err="1"/>
              <a:t>IPyC</a:t>
            </a:r>
            <a:r>
              <a:rPr lang="en-US" sz="2000" dirty="0"/>
              <a:t> coating</a:t>
            </a:r>
          </a:p>
          <a:p>
            <a:endParaRPr lang="en-US" sz="2000" dirty="0"/>
          </a:p>
          <a:p>
            <a:endParaRPr lang="en-US" sz="2000" dirty="0"/>
          </a:p>
        </p:txBody>
      </p:sp>
    </p:spTree>
    <p:extLst>
      <p:ext uri="{BB962C8B-B14F-4D97-AF65-F5344CB8AC3E}">
        <p14:creationId xmlns:p14="http://schemas.microsoft.com/office/powerpoint/2010/main" val="1335704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3745-050A-DB4E-99B3-F0AC16933998}"/>
              </a:ext>
            </a:extLst>
          </p:cNvPr>
          <p:cNvSpPr>
            <a:spLocks noGrp="1"/>
          </p:cNvSpPr>
          <p:nvPr>
            <p:ph type="title"/>
          </p:nvPr>
        </p:nvSpPr>
        <p:spPr/>
        <p:txBody>
          <a:bodyPr/>
          <a:lstStyle/>
          <a:p>
            <a:r>
              <a:rPr lang="en-US" dirty="0"/>
              <a:t>Uranium </a:t>
            </a:r>
            <a:r>
              <a:rPr lang="en-US" dirty="0" err="1"/>
              <a:t>Oxycarbide</a:t>
            </a:r>
            <a:r>
              <a:rPr lang="en-US" dirty="0"/>
              <a:t> (UCO)</a:t>
            </a:r>
          </a:p>
        </p:txBody>
      </p:sp>
      <p:sp>
        <p:nvSpPr>
          <p:cNvPr id="3" name="Content Placeholder 2">
            <a:extLst>
              <a:ext uri="{FF2B5EF4-FFF2-40B4-BE49-F238E27FC236}">
                <a16:creationId xmlns:a16="http://schemas.microsoft.com/office/drawing/2014/main" id="{247E5378-E8FF-8147-8C65-2AB6A4EE0254}"/>
              </a:ext>
            </a:extLst>
          </p:cNvPr>
          <p:cNvSpPr>
            <a:spLocks noGrp="1"/>
          </p:cNvSpPr>
          <p:nvPr>
            <p:ph sz="half" idx="1"/>
          </p:nvPr>
        </p:nvSpPr>
        <p:spPr>
          <a:xfrm>
            <a:off x="609600" y="1968503"/>
            <a:ext cx="6533478" cy="4157663"/>
          </a:xfrm>
        </p:spPr>
        <p:txBody>
          <a:bodyPr/>
          <a:lstStyle/>
          <a:p>
            <a:r>
              <a:rPr lang="en-US" sz="2200" dirty="0"/>
              <a:t>Work in the US retained the carbide kernel design, because the HTGR designs of required high peak fuel temperatures and high power densities that would result in excessive kernel migration</a:t>
            </a:r>
          </a:p>
          <a:p>
            <a:r>
              <a:rPr lang="en-US" sz="2200" dirty="0"/>
              <a:t>UC fuel, no worries about CO production</a:t>
            </a:r>
          </a:p>
          <a:p>
            <a:r>
              <a:rPr lang="en-US" sz="2200" dirty="0"/>
              <a:t>However, it was found that rare earth fission product elements migrating from carbide kernels during irradiation could chemically attack the </a:t>
            </a:r>
            <a:r>
              <a:rPr lang="en-US" sz="2200" dirty="0" err="1"/>
              <a:t>SiC</a:t>
            </a:r>
            <a:r>
              <a:rPr lang="en-US" sz="2200" dirty="0"/>
              <a:t> layer of TRISO particles and compromise the structural integrity</a:t>
            </a:r>
          </a:p>
          <a:p>
            <a:pPr marL="0" indent="0">
              <a:buNone/>
            </a:pPr>
            <a:endParaRPr lang="en-US" sz="22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F30A091E-82B5-3448-9EBE-6C625FB977B4}"/>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320160" y="2151530"/>
            <a:ext cx="4262240" cy="4071452"/>
          </a:xfrm>
          <a:prstGeom prst="rect">
            <a:avLst/>
          </a:prstGeom>
        </p:spPr>
      </p:pic>
    </p:spTree>
    <p:extLst>
      <p:ext uri="{BB962C8B-B14F-4D97-AF65-F5344CB8AC3E}">
        <p14:creationId xmlns:p14="http://schemas.microsoft.com/office/powerpoint/2010/main" val="283361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8A32-35DD-B34D-A507-4BC545791886}"/>
              </a:ext>
            </a:extLst>
          </p:cNvPr>
          <p:cNvSpPr>
            <a:spLocks noGrp="1"/>
          </p:cNvSpPr>
          <p:nvPr>
            <p:ph type="title"/>
          </p:nvPr>
        </p:nvSpPr>
        <p:spPr/>
        <p:txBody>
          <a:bodyPr/>
          <a:lstStyle/>
          <a:p>
            <a:r>
              <a:rPr lang="en-US" dirty="0"/>
              <a:t>UCO</a:t>
            </a:r>
          </a:p>
        </p:txBody>
      </p:sp>
      <p:sp>
        <p:nvSpPr>
          <p:cNvPr id="3" name="Content Placeholder 2">
            <a:extLst>
              <a:ext uri="{FF2B5EF4-FFF2-40B4-BE49-F238E27FC236}">
                <a16:creationId xmlns:a16="http://schemas.microsoft.com/office/drawing/2014/main" id="{F3D8DD16-5570-A44A-94D5-F4DC1B043134}"/>
              </a:ext>
            </a:extLst>
          </p:cNvPr>
          <p:cNvSpPr>
            <a:spLocks noGrp="1"/>
          </p:cNvSpPr>
          <p:nvPr>
            <p:ph sz="half" idx="1"/>
          </p:nvPr>
        </p:nvSpPr>
        <p:spPr/>
        <p:txBody>
          <a:bodyPr/>
          <a:lstStyle/>
          <a:p>
            <a:r>
              <a:rPr lang="en-US" sz="2400" dirty="0"/>
              <a:t>We have two fuel kernel problems:</a:t>
            </a:r>
          </a:p>
          <a:p>
            <a:pPr lvl="1"/>
            <a:r>
              <a:rPr lang="en-US" sz="2400" dirty="0"/>
              <a:t>CO production (UO2)</a:t>
            </a:r>
          </a:p>
          <a:p>
            <a:pPr lvl="1"/>
            <a:r>
              <a:rPr lang="en-US" sz="2400" dirty="0"/>
              <a:t>fission product release (UC)</a:t>
            </a:r>
          </a:p>
          <a:p>
            <a:r>
              <a:rPr lang="en-US" sz="2400" dirty="0"/>
              <a:t>This led to the suggestion of a kernel comprised of a mixture of both oxide and carbide phases</a:t>
            </a:r>
          </a:p>
          <a:p>
            <a:r>
              <a:rPr lang="en-US" sz="2400" dirty="0"/>
              <a:t>Thus, a design was made to include sufficient UC2 to getter the excess oxygen produced by UO2 fission</a:t>
            </a:r>
          </a:p>
          <a:p>
            <a:endParaRPr lang="en-US" sz="2400" dirty="0"/>
          </a:p>
          <a:p>
            <a:endParaRPr lang="en-US" sz="2400" dirty="0"/>
          </a:p>
        </p:txBody>
      </p:sp>
      <p:sp>
        <p:nvSpPr>
          <p:cNvPr id="4" name="Content Placeholder 3">
            <a:extLst>
              <a:ext uri="{FF2B5EF4-FFF2-40B4-BE49-F238E27FC236}">
                <a16:creationId xmlns:a16="http://schemas.microsoft.com/office/drawing/2014/main" id="{1A83AD90-B67D-F541-8595-33ADEFADC7B2}"/>
              </a:ext>
            </a:extLst>
          </p:cNvPr>
          <p:cNvSpPr>
            <a:spLocks noGrp="1"/>
          </p:cNvSpPr>
          <p:nvPr>
            <p:ph sz="half" idx="2"/>
          </p:nvPr>
        </p:nvSpPr>
        <p:spPr/>
        <p:txBody>
          <a:bodyPr/>
          <a:lstStyle/>
          <a:p>
            <a:r>
              <a:rPr lang="en-US" sz="2400" dirty="0"/>
              <a:t>UCO avoids the formation of CO, while still taking advantage of the retention of the metal oxide fission products in the predominantly UO2 kernel</a:t>
            </a:r>
          </a:p>
          <a:p>
            <a:r>
              <a:rPr lang="en-US" sz="2400" dirty="0"/>
              <a:t>The success of UCO kernels by the US program led to the adoption of UCO fuel as the reference fissile particle design by the early 1980s, with an approximate UO2/UC2 mixture of 80/20</a:t>
            </a:r>
          </a:p>
          <a:p>
            <a:endParaRPr lang="en-US" sz="2400" dirty="0"/>
          </a:p>
          <a:p>
            <a:endParaRPr lang="en-US" sz="2400" dirty="0"/>
          </a:p>
        </p:txBody>
      </p:sp>
    </p:spTree>
    <p:extLst>
      <p:ext uri="{BB962C8B-B14F-4D97-AF65-F5344CB8AC3E}">
        <p14:creationId xmlns:p14="http://schemas.microsoft.com/office/powerpoint/2010/main" val="2383056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p:txBody>
          <a:bodyPr/>
          <a:lstStyle/>
          <a:p>
            <a:r>
              <a:rPr lang="en-US" sz="1800" dirty="0"/>
              <a:t>The rate of change of each nuclide is a function of three processes:</a:t>
            </a:r>
          </a:p>
          <a:p>
            <a:pPr lvl="1"/>
            <a:r>
              <a:rPr lang="en-US" sz="1800" dirty="0"/>
              <a:t>depletion of heavy nuclei by fission and corresponding production of lighter nuclei (fission products)</a:t>
            </a:r>
          </a:p>
          <a:p>
            <a:pPr lvl="1"/>
            <a:r>
              <a:rPr lang="en-US" sz="1800" dirty="0"/>
              <a:t>production by radioactive decay (actinides and fission products) and/or by neutron capture (actinides)</a:t>
            </a:r>
          </a:p>
          <a:p>
            <a:pPr lvl="1"/>
            <a:r>
              <a:rPr lang="en-US" sz="1800" dirty="0"/>
              <a:t>loss by radioactive decay (actinides and fission products) and/or by neutron capture (actinides)</a:t>
            </a:r>
          </a:p>
          <a:p>
            <a:r>
              <a:rPr lang="en-US" sz="1800" dirty="0"/>
              <a:t>Element inventory for a UO2 kernel @ 5.5% FIMA on the right</a:t>
            </a:r>
          </a:p>
          <a:p>
            <a:endParaRPr lang="en-US" sz="1800" dirty="0"/>
          </a:p>
        </p:txBody>
      </p:sp>
      <p:pic>
        <p:nvPicPr>
          <p:cNvPr id="5" name="Content Placeholder 4">
            <a:extLst>
              <a:ext uri="{FF2B5EF4-FFF2-40B4-BE49-F238E27FC236}">
                <a16:creationId xmlns:a16="http://schemas.microsoft.com/office/drawing/2014/main" id="{41E5F4FD-A850-6C41-B2E7-5639F8DB79F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400434"/>
            <a:ext cx="5384800" cy="3293795"/>
          </a:xfrm>
          <a:prstGeom prst="rect">
            <a:avLst/>
          </a:prstGeom>
        </p:spPr>
      </p:pic>
    </p:spTree>
    <p:extLst>
      <p:ext uri="{BB962C8B-B14F-4D97-AF65-F5344CB8AC3E}">
        <p14:creationId xmlns:p14="http://schemas.microsoft.com/office/powerpoint/2010/main" val="3050188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a:xfrm>
            <a:off x="609599" y="1968503"/>
            <a:ext cx="6253655" cy="4157663"/>
          </a:xfrm>
        </p:spPr>
        <p:txBody>
          <a:bodyPr/>
          <a:lstStyle/>
          <a:p>
            <a:r>
              <a:rPr lang="en-US" sz="1800" dirty="0"/>
              <a:t>Fission products in UO2 are primarily located as substitutional atoms, commonly paired with additional vacancies</a:t>
            </a:r>
          </a:p>
          <a:p>
            <a:r>
              <a:rPr lang="en-US" sz="1800" dirty="0"/>
              <a:t>A large number of fission products are highly insoluble in UO2, including Xe, I, and Br</a:t>
            </a:r>
          </a:p>
          <a:p>
            <a:r>
              <a:rPr lang="en-US" sz="1800" dirty="0"/>
              <a:t>Some solubility exists for transition metals such as Zr and alkaline metals such as Sr, and high solubility exists for some rare earth elements, such as Ce</a:t>
            </a:r>
          </a:p>
          <a:p>
            <a:r>
              <a:rPr lang="en-US" sz="1800" dirty="0"/>
              <a:t>Fission products in the fuel lattice can diffuse out of the UO2 to grain boundaries</a:t>
            </a:r>
          </a:p>
          <a:p>
            <a:r>
              <a:rPr lang="en-US" sz="1800" dirty="0"/>
              <a:t>The diffusion mechanism depends on the nature of the fission product trap sites and on the fission product intrinsic characteristics</a:t>
            </a:r>
          </a:p>
          <a:p>
            <a:r>
              <a:rPr lang="en-US" sz="1800" dirty="0"/>
              <a:t>Irradiation effects can greatly enhance or reduce this diffusion by trapping mechanisms on extended defects</a:t>
            </a:r>
          </a:p>
          <a:p>
            <a:endParaRPr lang="en-US" sz="1800" dirty="0"/>
          </a:p>
        </p:txBody>
      </p:sp>
      <p:pic>
        <p:nvPicPr>
          <p:cNvPr id="7" name="Content Placeholder 6">
            <a:extLst>
              <a:ext uri="{FF2B5EF4-FFF2-40B4-BE49-F238E27FC236}">
                <a16:creationId xmlns:a16="http://schemas.microsoft.com/office/drawing/2014/main" id="{29B8F966-1E7F-D546-B2B4-113CB6FDC5A4}"/>
              </a:ext>
            </a:extLst>
          </p:cNvPr>
          <p:cNvPicPr>
            <a:picLocks noGrp="1" noChangeAspect="1"/>
          </p:cNvPicPr>
          <p:nvPr>
            <p:ph sz="half" idx="2"/>
          </p:nvPr>
        </p:nvPicPr>
        <p:blipFill>
          <a:blip r:embed="rId2"/>
          <a:stretch>
            <a:fillRect/>
          </a:stretch>
        </p:blipFill>
        <p:spPr>
          <a:xfrm>
            <a:off x="7530352" y="2334260"/>
            <a:ext cx="3086474" cy="3058668"/>
          </a:xfrm>
          <a:prstGeom prst="rect">
            <a:avLst/>
          </a:prstGeom>
        </p:spPr>
      </p:pic>
    </p:spTree>
    <p:extLst>
      <p:ext uri="{BB962C8B-B14F-4D97-AF65-F5344CB8AC3E}">
        <p14:creationId xmlns:p14="http://schemas.microsoft.com/office/powerpoint/2010/main" val="194116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a:xfrm>
            <a:off x="609600" y="1968503"/>
            <a:ext cx="5963322" cy="4157663"/>
          </a:xfrm>
        </p:spPr>
        <p:txBody>
          <a:bodyPr/>
          <a:lstStyle/>
          <a:p>
            <a:r>
              <a:rPr lang="en-US" sz="1800" dirty="0"/>
              <a:t>The fission gases precipitate primarily as intragranular bubbles which can grow by gas-atom and vacancy absorption</a:t>
            </a:r>
          </a:p>
          <a:p>
            <a:r>
              <a:rPr lang="en-US" sz="1800" dirty="0"/>
              <a:t>Fission gases can migrate to grain boundaries by atomic or bubble diffusion to form intergranular bubbles where they can grow by addition of gas and vacancies</a:t>
            </a:r>
          </a:p>
          <a:p>
            <a:r>
              <a:rPr lang="en-US" sz="1800" dirty="0"/>
              <a:t>Fission-rate helps to strongly limit bubble size and maintain a substantial fission-gas atom population in the fuel lattice by re-solution of gas from bubbles</a:t>
            </a:r>
          </a:p>
          <a:p>
            <a:r>
              <a:rPr lang="en-US" sz="1800" dirty="0"/>
              <a:t>Once intergranular-bubble growth becomes significant causing interconnection of porosity, a path from within the kernel to the buffer is created leading to fission-gas release by a percolation mechanism</a:t>
            </a:r>
          </a:p>
          <a:p>
            <a:endParaRPr lang="en-US" sz="1800" dirty="0"/>
          </a:p>
          <a:p>
            <a:endParaRPr lang="en-US" sz="1800" dirty="0"/>
          </a:p>
          <a:p>
            <a:endParaRPr lang="en-US" sz="1800" dirty="0"/>
          </a:p>
        </p:txBody>
      </p:sp>
      <p:pic>
        <p:nvPicPr>
          <p:cNvPr id="7" name="Content Placeholder 6">
            <a:extLst>
              <a:ext uri="{FF2B5EF4-FFF2-40B4-BE49-F238E27FC236}">
                <a16:creationId xmlns:a16="http://schemas.microsoft.com/office/drawing/2014/main" id="{6A33344C-3C9D-3149-9E73-AB1FF8157CE3}"/>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191902" y="1803910"/>
            <a:ext cx="3186593" cy="2273238"/>
          </a:xfrm>
          <a:prstGeom prst="rect">
            <a:avLst/>
          </a:prstGeom>
        </p:spPr>
      </p:pic>
      <p:pic>
        <p:nvPicPr>
          <p:cNvPr id="8" name="Picture 7">
            <a:extLst>
              <a:ext uri="{FF2B5EF4-FFF2-40B4-BE49-F238E27FC236}">
                <a16:creationId xmlns:a16="http://schemas.microsoft.com/office/drawing/2014/main" id="{9B4038FD-339D-C543-9578-C36D11F8DC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4423" y="4238513"/>
            <a:ext cx="3374072" cy="2619487"/>
          </a:xfrm>
          <a:prstGeom prst="rect">
            <a:avLst/>
          </a:prstGeom>
        </p:spPr>
      </p:pic>
    </p:spTree>
    <p:extLst>
      <p:ext uri="{BB962C8B-B14F-4D97-AF65-F5344CB8AC3E}">
        <p14:creationId xmlns:p14="http://schemas.microsoft.com/office/powerpoint/2010/main" val="3604077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DC84-0091-574A-9F80-9BA14DB58A53}"/>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C5249696-DAB3-3B49-B4C8-AEDA11EFD906}"/>
              </a:ext>
            </a:extLst>
          </p:cNvPr>
          <p:cNvSpPr>
            <a:spLocks noGrp="1"/>
          </p:cNvSpPr>
          <p:nvPr>
            <p:ph idx="1"/>
          </p:nvPr>
        </p:nvSpPr>
        <p:spPr>
          <a:xfrm>
            <a:off x="609599" y="2280746"/>
            <a:ext cx="11183007" cy="3845418"/>
          </a:xfrm>
        </p:spPr>
        <p:txBody>
          <a:bodyPr/>
          <a:lstStyle/>
          <a:p>
            <a:r>
              <a:rPr lang="en-US" sz="2400" dirty="0"/>
              <a:t>Intro to course</a:t>
            </a:r>
          </a:p>
          <a:p>
            <a:r>
              <a:rPr lang="en-US" sz="2400" dirty="0"/>
              <a:t>Background and history of HTGRs/TRISO particles</a:t>
            </a:r>
          </a:p>
          <a:p>
            <a:r>
              <a:rPr lang="en-US" sz="2400" dirty="0"/>
              <a:t>Difference from LWRs</a:t>
            </a:r>
          </a:p>
          <a:p>
            <a:pPr lvl="1"/>
            <a:r>
              <a:rPr lang="en-US" sz="2400" dirty="0"/>
              <a:t>helium cooled; much higher temperatures; thermal/fast options; extensive utilization of graphite; flexibility of fuel</a:t>
            </a:r>
          </a:p>
          <a:p>
            <a:r>
              <a:rPr lang="en-US" sz="2400" dirty="0"/>
              <a:t>Pebble bed vs Prismatic Reactors</a:t>
            </a:r>
          </a:p>
          <a:p>
            <a:endParaRPr lang="en-US" sz="2400" dirty="0"/>
          </a:p>
          <a:p>
            <a:endParaRPr lang="en-US" sz="2400" dirty="0"/>
          </a:p>
        </p:txBody>
      </p:sp>
      <p:sp>
        <p:nvSpPr>
          <p:cNvPr id="4" name="Slide Number Placeholder 3">
            <a:extLst>
              <a:ext uri="{FF2B5EF4-FFF2-40B4-BE49-F238E27FC236}">
                <a16:creationId xmlns:a16="http://schemas.microsoft.com/office/drawing/2014/main" id="{E63D0608-22D0-4848-AAC2-5EDF7821481A}"/>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08810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Bubble Resolution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p:txBody>
          <a:bodyPr/>
          <a:lstStyle/>
          <a:p>
            <a:r>
              <a:rPr lang="en-US" sz="3200" dirty="0"/>
              <a:t>Homogeneous resolution</a:t>
            </a:r>
          </a:p>
          <a:p>
            <a:pPr lvl="1"/>
            <a:r>
              <a:rPr lang="en-US" sz="2400" dirty="0"/>
              <a:t>individual gas atoms are ejected from the gas bubble through collisions with energetic fission fragments or recoil uranium atoms</a:t>
            </a:r>
          </a:p>
          <a:p>
            <a:r>
              <a:rPr lang="en-US" sz="3200" dirty="0"/>
              <a:t>Heterogeneous resolution</a:t>
            </a:r>
          </a:p>
          <a:p>
            <a:pPr lvl="1"/>
            <a:r>
              <a:rPr lang="en-US" sz="2400" dirty="0"/>
              <a:t>bubble are almost completely destroyed by the passage of a fission fragment</a:t>
            </a:r>
          </a:p>
        </p:txBody>
      </p:sp>
      <p:pic>
        <p:nvPicPr>
          <p:cNvPr id="5" name="Content Placeholder 4">
            <a:extLst>
              <a:ext uri="{FF2B5EF4-FFF2-40B4-BE49-F238E27FC236}">
                <a16:creationId xmlns:a16="http://schemas.microsoft.com/office/drawing/2014/main" id="{DFC50B05-43A9-C544-81ED-9CDF15DFA52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532220" y="1968500"/>
            <a:ext cx="2512359" cy="2482685"/>
          </a:xfrm>
          <a:prstGeom prst="rect">
            <a:avLst/>
          </a:prstGeom>
        </p:spPr>
      </p:pic>
      <p:pic>
        <p:nvPicPr>
          <p:cNvPr id="6" name="Picture 5">
            <a:extLst>
              <a:ext uri="{FF2B5EF4-FFF2-40B4-BE49-F238E27FC236}">
                <a16:creationId xmlns:a16="http://schemas.microsoft.com/office/drawing/2014/main" id="{C1EDDD2E-4917-A04E-AE30-AE37AB6F1D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841" y="4569015"/>
            <a:ext cx="5255559" cy="1694603"/>
          </a:xfrm>
          <a:prstGeom prst="rect">
            <a:avLst/>
          </a:prstGeom>
        </p:spPr>
      </p:pic>
    </p:spTree>
    <p:extLst>
      <p:ext uri="{BB962C8B-B14F-4D97-AF65-F5344CB8AC3E}">
        <p14:creationId xmlns:p14="http://schemas.microsoft.com/office/powerpoint/2010/main" val="1931370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Fission Product Chemistry</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599" y="1968503"/>
            <a:ext cx="6554993" cy="4157663"/>
          </a:xfrm>
        </p:spPr>
        <p:txBody>
          <a:bodyPr/>
          <a:lstStyle/>
          <a:p>
            <a:r>
              <a:rPr lang="en-US" sz="2000" dirty="0"/>
              <a:t>Rare earth elements have high solubility in UO2 and form rare earth oxides (REOs)</a:t>
            </a:r>
          </a:p>
          <a:p>
            <a:r>
              <a:rPr lang="en-US" sz="2000" dirty="0"/>
              <a:t>Zr, </a:t>
            </a:r>
            <a:r>
              <a:rPr lang="en-US" sz="2000" dirty="0" err="1"/>
              <a:t>Nb</a:t>
            </a:r>
            <a:r>
              <a:rPr lang="en-US" sz="2000" dirty="0"/>
              <a:t> and Sr have significant solubility in UO2 and oxidize to form ZrO2, Nb2O3 and </a:t>
            </a:r>
            <a:r>
              <a:rPr lang="en-US" sz="2000" dirty="0" err="1"/>
              <a:t>SrO</a:t>
            </a:r>
            <a:endParaRPr lang="en-US" sz="2000" dirty="0"/>
          </a:p>
          <a:p>
            <a:r>
              <a:rPr lang="en-US" sz="2000" dirty="0"/>
              <a:t>Fission products that either have lower solubility or are less likely to form stable oxides, such as Ba, </a:t>
            </a:r>
            <a:r>
              <a:rPr lang="en-US" sz="2000" dirty="0" err="1"/>
              <a:t>Te</a:t>
            </a:r>
            <a:r>
              <a:rPr lang="en-US" sz="2000" dirty="0"/>
              <a:t> and Mo, diffuse to the grain boundaries and form perovskite or intermetallic precipitates</a:t>
            </a:r>
          </a:p>
          <a:p>
            <a:r>
              <a:rPr lang="en-US" sz="2000" dirty="0"/>
              <a:t>These grain boundary inclusions can allow for release from the fuel kernel</a:t>
            </a:r>
          </a:p>
          <a:p>
            <a:r>
              <a:rPr lang="en-US" sz="2000" dirty="0"/>
              <a:t>Ag and </a:t>
            </a:r>
            <a:r>
              <a:rPr lang="en-US" sz="2000" dirty="0" err="1"/>
              <a:t>Pd</a:t>
            </a:r>
            <a:r>
              <a:rPr lang="en-US" sz="2000" dirty="0"/>
              <a:t> are known to form intermetallic precipitates and are readily release from the fuel kernel</a:t>
            </a:r>
          </a:p>
          <a:p>
            <a:pPr marL="0" indent="0">
              <a:buNone/>
            </a:pPr>
            <a:endParaRPr lang="en-US" sz="2000" dirty="0"/>
          </a:p>
          <a:p>
            <a:endParaRPr lang="en-US" sz="2000" dirty="0"/>
          </a:p>
          <a:p>
            <a:endParaRPr lang="en-US" sz="2000" dirty="0"/>
          </a:p>
        </p:txBody>
      </p:sp>
      <p:pic>
        <p:nvPicPr>
          <p:cNvPr id="4" name="Content Placeholder 3">
            <a:extLst>
              <a:ext uri="{FF2B5EF4-FFF2-40B4-BE49-F238E27FC236}">
                <a16:creationId xmlns:a16="http://schemas.microsoft.com/office/drawing/2014/main" id="{6F73A779-28CB-D34B-BDED-97056D85AD1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891480" y="1968500"/>
            <a:ext cx="3221169" cy="3445594"/>
          </a:xfrm>
          <a:prstGeom prst="rect">
            <a:avLst/>
          </a:prstGeom>
        </p:spPr>
      </p:pic>
      <p:sp>
        <p:nvSpPr>
          <p:cNvPr id="6" name="Rectangle 5">
            <a:extLst>
              <a:ext uri="{FF2B5EF4-FFF2-40B4-BE49-F238E27FC236}">
                <a16:creationId xmlns:a16="http://schemas.microsoft.com/office/drawing/2014/main" id="{E7331E16-4B54-9F4D-82D5-9ED441280EDC}"/>
              </a:ext>
            </a:extLst>
          </p:cNvPr>
          <p:cNvSpPr/>
          <p:nvPr/>
        </p:nvSpPr>
        <p:spPr>
          <a:xfrm>
            <a:off x="8541047" y="5549085"/>
            <a:ext cx="2259106" cy="577081"/>
          </a:xfrm>
          <a:prstGeom prst="rect">
            <a:avLst/>
          </a:prstGeom>
        </p:spPr>
        <p:txBody>
          <a:bodyPr wrap="square">
            <a:spAutoFit/>
          </a:bodyPr>
          <a:lstStyle/>
          <a:p>
            <a:r>
              <a:rPr lang="en-US" sz="1050" dirty="0">
                <a:solidFill>
                  <a:srgbClr val="202122"/>
                </a:solidFill>
                <a:latin typeface="Arial" panose="020B0604020202020204" pitchFamily="34" charset="0"/>
              </a:rPr>
              <a:t>Ellingham diagram showing the temperature dependence of the stability of compounds</a:t>
            </a:r>
            <a:endParaRPr lang="en-US" sz="1050" dirty="0"/>
          </a:p>
        </p:txBody>
      </p:sp>
    </p:spTree>
    <p:extLst>
      <p:ext uri="{BB962C8B-B14F-4D97-AF65-F5344CB8AC3E}">
        <p14:creationId xmlns:p14="http://schemas.microsoft.com/office/powerpoint/2010/main" val="202358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AB6E-E62F-BE4E-9F6F-93E59231DE29}"/>
              </a:ext>
            </a:extLst>
          </p:cNvPr>
          <p:cNvSpPr>
            <a:spLocks noGrp="1"/>
          </p:cNvSpPr>
          <p:nvPr>
            <p:ph type="title"/>
          </p:nvPr>
        </p:nvSpPr>
        <p:spPr/>
        <p:txBody>
          <a:bodyPr/>
          <a:lstStyle/>
          <a:p>
            <a:r>
              <a:rPr lang="en-US" dirty="0"/>
              <a:t>Fission Product Carbides</a:t>
            </a:r>
          </a:p>
        </p:txBody>
      </p:sp>
      <p:sp>
        <p:nvSpPr>
          <p:cNvPr id="3" name="Content Placeholder 2">
            <a:extLst>
              <a:ext uri="{FF2B5EF4-FFF2-40B4-BE49-F238E27FC236}">
                <a16:creationId xmlns:a16="http://schemas.microsoft.com/office/drawing/2014/main" id="{F32C55E2-E78F-E146-B98D-08BD4413294D}"/>
              </a:ext>
            </a:extLst>
          </p:cNvPr>
          <p:cNvSpPr>
            <a:spLocks noGrp="1"/>
          </p:cNvSpPr>
          <p:nvPr>
            <p:ph sz="half" idx="1"/>
          </p:nvPr>
        </p:nvSpPr>
        <p:spPr>
          <a:xfrm>
            <a:off x="609600" y="1968503"/>
            <a:ext cx="7243482" cy="4157663"/>
          </a:xfrm>
        </p:spPr>
        <p:txBody>
          <a:bodyPr/>
          <a:lstStyle/>
          <a:p>
            <a:r>
              <a:rPr lang="en-US" sz="2200" dirty="0"/>
              <a:t>In the UCO-type fuel kernel, oxygen liberated during the fission process of UO2, first oxidizes the carbide UC2 phase and then the RE fission products because of their high affinity for oxygen</a:t>
            </a:r>
          </a:p>
          <a:p>
            <a:r>
              <a:rPr lang="en-US" sz="2200" dirty="0"/>
              <a:t>Those fission product elements with lower affinity for oxygen (Sr, Eu, Zr, Ba) exist as carbide compounds</a:t>
            </a:r>
          </a:p>
          <a:p>
            <a:r>
              <a:rPr lang="en-US" sz="2200" dirty="0"/>
              <a:t>As the burnup increases, the UC2 phase in the kernel decreases</a:t>
            </a:r>
          </a:p>
          <a:p>
            <a:r>
              <a:rPr lang="en-US" sz="2200" dirty="0"/>
              <a:t>When UC2 has fully disappeared, the oxygen potential then increases and oxygen is available to form oxide compounds with these fission products</a:t>
            </a:r>
          </a:p>
          <a:p>
            <a:endParaRPr lang="en-US" sz="2200" dirty="0"/>
          </a:p>
          <a:p>
            <a:endParaRPr lang="en-US" sz="2200" dirty="0"/>
          </a:p>
          <a:p>
            <a:endParaRPr lang="en-US" sz="2200" dirty="0"/>
          </a:p>
        </p:txBody>
      </p:sp>
      <p:sp>
        <p:nvSpPr>
          <p:cNvPr id="6" name="Rectangle 5">
            <a:extLst>
              <a:ext uri="{FF2B5EF4-FFF2-40B4-BE49-F238E27FC236}">
                <a16:creationId xmlns:a16="http://schemas.microsoft.com/office/drawing/2014/main" id="{84DF8B90-968D-9D4D-B3FE-6BEA1FA8C356}"/>
              </a:ext>
            </a:extLst>
          </p:cNvPr>
          <p:cNvSpPr/>
          <p:nvPr/>
        </p:nvSpPr>
        <p:spPr>
          <a:xfrm>
            <a:off x="8311402" y="5314684"/>
            <a:ext cx="3027576" cy="276999"/>
          </a:xfrm>
          <a:prstGeom prst="rect">
            <a:avLst/>
          </a:prstGeom>
        </p:spPr>
        <p:txBody>
          <a:bodyPr wrap="square">
            <a:spAutoFit/>
          </a:bodyPr>
          <a:lstStyle/>
          <a:p>
            <a:r>
              <a:rPr lang="en-US" sz="1200" dirty="0">
                <a:latin typeface="Times" pitchFamily="2" charset="0"/>
              </a:rPr>
              <a:t>Oxidation diagram for carbides of interest</a:t>
            </a:r>
            <a:endParaRPr lang="en-US" sz="1200" dirty="0">
              <a:effectLst/>
              <a:latin typeface="Times" pitchFamily="2" charset="0"/>
            </a:endParaRPr>
          </a:p>
        </p:txBody>
      </p:sp>
      <p:pic>
        <p:nvPicPr>
          <p:cNvPr id="7" name="Content Placeholder 6">
            <a:extLst>
              <a:ext uri="{FF2B5EF4-FFF2-40B4-BE49-F238E27FC236}">
                <a16:creationId xmlns:a16="http://schemas.microsoft.com/office/drawing/2014/main" id="{79A3A9ED-E0B2-C441-8C3B-E4B40369408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853082" y="2629065"/>
            <a:ext cx="4073489" cy="2685619"/>
          </a:xfrm>
          <a:prstGeom prst="rect">
            <a:avLst/>
          </a:prstGeom>
        </p:spPr>
      </p:pic>
    </p:spTree>
    <p:extLst>
      <p:ext uri="{BB962C8B-B14F-4D97-AF65-F5344CB8AC3E}">
        <p14:creationId xmlns:p14="http://schemas.microsoft.com/office/powerpoint/2010/main" val="2643539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6B0B-B29A-F246-9B03-23AD13457CC4}"/>
              </a:ext>
            </a:extLst>
          </p:cNvPr>
          <p:cNvSpPr>
            <a:spLocks noGrp="1"/>
          </p:cNvSpPr>
          <p:nvPr>
            <p:ph type="title"/>
          </p:nvPr>
        </p:nvSpPr>
        <p:spPr/>
        <p:txBody>
          <a:bodyPr/>
          <a:lstStyle/>
          <a:p>
            <a:r>
              <a:rPr lang="en-US" dirty="0"/>
              <a:t>Fuel Kernel Summary</a:t>
            </a:r>
          </a:p>
        </p:txBody>
      </p:sp>
      <p:sp>
        <p:nvSpPr>
          <p:cNvPr id="3" name="Content Placeholder 2">
            <a:extLst>
              <a:ext uri="{FF2B5EF4-FFF2-40B4-BE49-F238E27FC236}">
                <a16:creationId xmlns:a16="http://schemas.microsoft.com/office/drawing/2014/main" id="{9D2F2C8C-3A0E-E143-8C88-4C19B0AEBC61}"/>
              </a:ext>
            </a:extLst>
          </p:cNvPr>
          <p:cNvSpPr>
            <a:spLocks noGrp="1"/>
          </p:cNvSpPr>
          <p:nvPr>
            <p:ph sz="half" idx="1"/>
          </p:nvPr>
        </p:nvSpPr>
        <p:spPr>
          <a:xfrm>
            <a:off x="609599" y="1968503"/>
            <a:ext cx="10890325" cy="4157663"/>
          </a:xfrm>
        </p:spPr>
        <p:txBody>
          <a:bodyPr/>
          <a:lstStyle/>
          <a:p>
            <a:r>
              <a:rPr lang="en-US" sz="2400" dirty="0"/>
              <a:t>Flexible composition, allowing for commercial power, fertile, breeder, and burner options</a:t>
            </a:r>
          </a:p>
          <a:p>
            <a:r>
              <a:rPr lang="en-US" sz="2400" dirty="0"/>
              <a:t>Carbide and Oxide options</a:t>
            </a:r>
          </a:p>
          <a:p>
            <a:r>
              <a:rPr lang="en-US" sz="2400" dirty="0"/>
              <a:t>Carbides allow for higher power density and higher temperatures, reduce CO production</a:t>
            </a:r>
          </a:p>
          <a:p>
            <a:r>
              <a:rPr lang="en-US" sz="2400" dirty="0"/>
              <a:t>Oxides retain fission products</a:t>
            </a:r>
          </a:p>
          <a:p>
            <a:r>
              <a:rPr lang="en-US" sz="2400" dirty="0"/>
              <a:t>US utilizes UCO 80(UO2)/20(UC2) mix</a:t>
            </a:r>
          </a:p>
          <a:p>
            <a:r>
              <a:rPr lang="en-US" sz="2400" dirty="0"/>
              <a:t>UC2 gets oxidized, then other fission fission products will form oxides</a:t>
            </a:r>
          </a:p>
          <a:p>
            <a:r>
              <a:rPr lang="en-US" sz="2400" dirty="0"/>
              <a:t>Will cover some other fuel kernel related failure mechanisms later</a:t>
            </a:r>
          </a:p>
          <a:p>
            <a:pPr marL="0" indent="0">
              <a:buNone/>
            </a:pPr>
            <a:endParaRPr lang="en-US" sz="2400" dirty="0"/>
          </a:p>
        </p:txBody>
      </p:sp>
    </p:spTree>
    <p:extLst>
      <p:ext uri="{BB962C8B-B14F-4D97-AF65-F5344CB8AC3E}">
        <p14:creationId xmlns:p14="http://schemas.microsoft.com/office/powerpoint/2010/main" val="487956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Silicon Carbide</a:t>
            </a:r>
          </a:p>
        </p:txBody>
      </p:sp>
      <p:sp>
        <p:nvSpPr>
          <p:cNvPr id="3" name="Slide Number Placeholder 2">
            <a:extLst>
              <a:ext uri="{FF2B5EF4-FFF2-40B4-BE49-F238E27FC236}">
                <a16:creationId xmlns:a16="http://schemas.microsoft.com/office/drawing/2014/main" id="{5C119F45-AD4E-DB44-9BDF-31513E0DD6DB}"/>
              </a:ext>
            </a:extLst>
          </p:cNvPr>
          <p:cNvSpPr>
            <a:spLocks noGrp="1"/>
          </p:cNvSpPr>
          <p:nvPr>
            <p:ph type="sldNum" sz="quarter" idx="12"/>
          </p:nvPr>
        </p:nvSpPr>
        <p:spPr/>
        <p:txBody>
          <a:bodyPr/>
          <a:lstStyle/>
          <a:p>
            <a:pPr>
              <a:defRPr/>
            </a:pPr>
            <a:fld id="{0DA6BD0F-ABBC-C14D-BC96-77BE126A748B}" type="slidenum">
              <a:rPr lang="en-US" smtClean="0"/>
              <a:pPr>
                <a:defRPr/>
              </a:pPr>
              <a:t>24</a:t>
            </a:fld>
            <a:endParaRPr lang="en-US"/>
          </a:p>
        </p:txBody>
      </p:sp>
    </p:spTree>
    <p:extLst>
      <p:ext uri="{BB962C8B-B14F-4D97-AF65-F5344CB8AC3E}">
        <p14:creationId xmlns:p14="http://schemas.microsoft.com/office/powerpoint/2010/main" val="2755803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A1E1-6E18-384F-B1A3-3F786D8E46EF}"/>
              </a:ext>
            </a:extLst>
          </p:cNvPr>
          <p:cNvSpPr>
            <a:spLocks noGrp="1"/>
          </p:cNvSpPr>
          <p:nvPr>
            <p:ph type="title"/>
          </p:nvPr>
        </p:nvSpPr>
        <p:spPr/>
        <p:txBody>
          <a:bodyPr/>
          <a:lstStyle/>
          <a:p>
            <a:r>
              <a:rPr lang="en-US" dirty="0"/>
              <a:t>Silicon Carbide (</a:t>
            </a:r>
            <a:r>
              <a:rPr lang="en-US" dirty="0" err="1"/>
              <a:t>SiC</a:t>
            </a:r>
            <a:r>
              <a:rPr lang="en-US" dirty="0"/>
              <a:t>)</a:t>
            </a:r>
          </a:p>
        </p:txBody>
      </p:sp>
      <p:sp>
        <p:nvSpPr>
          <p:cNvPr id="3" name="Content Placeholder 2">
            <a:extLst>
              <a:ext uri="{FF2B5EF4-FFF2-40B4-BE49-F238E27FC236}">
                <a16:creationId xmlns:a16="http://schemas.microsoft.com/office/drawing/2014/main" id="{A780FC78-65F0-0D49-94D5-96503B56A597}"/>
              </a:ext>
            </a:extLst>
          </p:cNvPr>
          <p:cNvSpPr>
            <a:spLocks noGrp="1"/>
          </p:cNvSpPr>
          <p:nvPr>
            <p:ph sz="half" idx="1"/>
          </p:nvPr>
        </p:nvSpPr>
        <p:spPr>
          <a:xfrm>
            <a:off x="609599" y="1968503"/>
            <a:ext cx="5705139" cy="4157663"/>
          </a:xfrm>
        </p:spPr>
        <p:txBody>
          <a:bodyPr/>
          <a:lstStyle/>
          <a:p>
            <a:r>
              <a:rPr lang="en-US" sz="2000" dirty="0" err="1"/>
              <a:t>SiC</a:t>
            </a:r>
            <a:r>
              <a:rPr lang="en-US" sz="2000" dirty="0"/>
              <a:t> is a very hard and strong non-oxide ceramic that possesses unique thermal and electronic properties</a:t>
            </a:r>
          </a:p>
          <a:p>
            <a:r>
              <a:rPr lang="en-US" sz="2000" dirty="0"/>
              <a:t>Polycrystalline </a:t>
            </a:r>
            <a:r>
              <a:rPr lang="en-US" sz="2000" dirty="0" err="1"/>
              <a:t>SiC</a:t>
            </a:r>
            <a:r>
              <a:rPr lang="en-US" sz="2000" dirty="0"/>
              <a:t> has a strength of 15 GPa and has excellent creep resistance</a:t>
            </a:r>
          </a:p>
          <a:p>
            <a:r>
              <a:rPr lang="en-US" sz="2000" dirty="0" err="1"/>
              <a:t>SiC’s</a:t>
            </a:r>
            <a:r>
              <a:rPr lang="en-US" sz="2000" dirty="0"/>
              <a:t> upper limit of stability is around 2500C and has a melting temperature of around 2830C</a:t>
            </a:r>
          </a:p>
          <a:p>
            <a:r>
              <a:rPr lang="en-US" sz="2000" dirty="0" err="1"/>
              <a:t>SiC</a:t>
            </a:r>
            <a:r>
              <a:rPr lang="en-US" sz="2000" dirty="0"/>
              <a:t> also has excellent thermal conductivity</a:t>
            </a:r>
          </a:p>
          <a:p>
            <a:r>
              <a:rPr lang="en-US" sz="2000" dirty="0" err="1"/>
              <a:t>SiC</a:t>
            </a:r>
            <a:r>
              <a:rPr lang="en-US" sz="2000" dirty="0"/>
              <a:t> is a highly covalent material that forms tetrahedra that are centered around either carbon or silicon atoms</a:t>
            </a:r>
          </a:p>
        </p:txBody>
      </p:sp>
      <p:sp>
        <p:nvSpPr>
          <p:cNvPr id="4" name="Content Placeholder 3">
            <a:extLst>
              <a:ext uri="{FF2B5EF4-FFF2-40B4-BE49-F238E27FC236}">
                <a16:creationId xmlns:a16="http://schemas.microsoft.com/office/drawing/2014/main" id="{BEB02EDE-6F11-CD4C-813D-89AFE8189A18}"/>
              </a:ext>
            </a:extLst>
          </p:cNvPr>
          <p:cNvSpPr>
            <a:spLocks noGrp="1"/>
          </p:cNvSpPr>
          <p:nvPr>
            <p:ph sz="half" idx="2"/>
          </p:nvPr>
        </p:nvSpPr>
        <p:spPr>
          <a:xfrm>
            <a:off x="6476104" y="4467188"/>
            <a:ext cx="5106296" cy="1658978"/>
          </a:xfrm>
        </p:spPr>
        <p:txBody>
          <a:bodyPr/>
          <a:lstStyle/>
          <a:p>
            <a:r>
              <a:rPr lang="el-GR" sz="2000" dirty="0"/>
              <a:t>β-</a:t>
            </a:r>
            <a:r>
              <a:rPr lang="en-US" sz="2000" dirty="0" err="1"/>
              <a:t>SiC</a:t>
            </a:r>
            <a:r>
              <a:rPr lang="en-US" sz="2000" dirty="0"/>
              <a:t> takes the diamond cubic structure with half of the carbons being replaced with silicon; this is a very stable structure that is conducive to </a:t>
            </a:r>
            <a:r>
              <a:rPr lang="en-US" sz="2000" dirty="0" err="1"/>
              <a:t>phononic</a:t>
            </a:r>
            <a:r>
              <a:rPr lang="en-US" sz="2000" dirty="0"/>
              <a:t> heat conduction</a:t>
            </a:r>
            <a:endParaRPr lang="en-US" sz="1100" dirty="0"/>
          </a:p>
        </p:txBody>
      </p:sp>
      <p:pic>
        <p:nvPicPr>
          <p:cNvPr id="6" name="Picture 5">
            <a:extLst>
              <a:ext uri="{FF2B5EF4-FFF2-40B4-BE49-F238E27FC236}">
                <a16:creationId xmlns:a16="http://schemas.microsoft.com/office/drawing/2014/main" id="{B6BA2D98-6AF1-2A42-9978-8D9B37CEBA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76104" y="1749388"/>
            <a:ext cx="2400300" cy="2717800"/>
          </a:xfrm>
          <a:prstGeom prst="rect">
            <a:avLst/>
          </a:prstGeom>
        </p:spPr>
      </p:pic>
      <p:pic>
        <p:nvPicPr>
          <p:cNvPr id="8" name="Picture 7">
            <a:extLst>
              <a:ext uri="{FF2B5EF4-FFF2-40B4-BE49-F238E27FC236}">
                <a16:creationId xmlns:a16="http://schemas.microsoft.com/office/drawing/2014/main" id="{81D27F00-753B-564B-81F4-3CEDDA5F22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0033" y="1905678"/>
            <a:ext cx="2530243" cy="2405219"/>
          </a:xfrm>
          <a:prstGeom prst="rect">
            <a:avLst/>
          </a:prstGeom>
        </p:spPr>
      </p:pic>
      <p:sp>
        <p:nvSpPr>
          <p:cNvPr id="5" name="Slide Number Placeholder 4">
            <a:extLst>
              <a:ext uri="{FF2B5EF4-FFF2-40B4-BE49-F238E27FC236}">
                <a16:creationId xmlns:a16="http://schemas.microsoft.com/office/drawing/2014/main" id="{F1479196-67C6-E04E-813D-F068C1E7C61B}"/>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3309799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D832-8525-2A41-9BF2-D0B2618EED92}"/>
              </a:ext>
            </a:extLst>
          </p:cNvPr>
          <p:cNvSpPr>
            <a:spLocks noGrp="1"/>
          </p:cNvSpPr>
          <p:nvPr>
            <p:ph type="title"/>
          </p:nvPr>
        </p:nvSpPr>
        <p:spPr/>
        <p:txBody>
          <a:bodyPr/>
          <a:lstStyle/>
          <a:p>
            <a:r>
              <a:rPr lang="en-US" dirty="0"/>
              <a:t>Silicon Carbide (</a:t>
            </a:r>
            <a:r>
              <a:rPr lang="en-US" dirty="0" err="1"/>
              <a:t>SiC</a:t>
            </a:r>
            <a:r>
              <a:rPr lang="en-US" dirty="0"/>
              <a:t>)</a:t>
            </a:r>
          </a:p>
        </p:txBody>
      </p:sp>
      <p:sp>
        <p:nvSpPr>
          <p:cNvPr id="3" name="Content Placeholder 2">
            <a:extLst>
              <a:ext uri="{FF2B5EF4-FFF2-40B4-BE49-F238E27FC236}">
                <a16:creationId xmlns:a16="http://schemas.microsoft.com/office/drawing/2014/main" id="{F65AF318-667E-0544-9A8B-CF772AABFFA4}"/>
              </a:ext>
            </a:extLst>
          </p:cNvPr>
          <p:cNvSpPr>
            <a:spLocks noGrp="1"/>
          </p:cNvSpPr>
          <p:nvPr>
            <p:ph sz="half" idx="1"/>
          </p:nvPr>
        </p:nvSpPr>
        <p:spPr/>
        <p:txBody>
          <a:bodyPr/>
          <a:lstStyle/>
          <a:p>
            <a:r>
              <a:rPr lang="en-US" sz="2400" dirty="0"/>
              <a:t>Silicon carbide (</a:t>
            </a:r>
            <a:r>
              <a:rPr lang="en-US" sz="2400" dirty="0" err="1"/>
              <a:t>SiC</a:t>
            </a:r>
            <a:r>
              <a:rPr lang="en-US" sz="2400" dirty="0"/>
              <a:t>) has been studied and utilized in nuclear systems for decades, primarily as the micro pressure vessel for high-temperature gas-cooled reactor fuels</a:t>
            </a:r>
          </a:p>
          <a:p>
            <a:r>
              <a:rPr lang="en-US" sz="2400" dirty="0"/>
              <a:t>The </a:t>
            </a:r>
            <a:r>
              <a:rPr lang="en-US" sz="2400" dirty="0" err="1"/>
              <a:t>SiC</a:t>
            </a:r>
            <a:r>
              <a:rPr lang="en-US" sz="2400" dirty="0"/>
              <a:t> must be strong enough to withstand the pressure buildup from the fission product gas liberated and CO produced</a:t>
            </a:r>
          </a:p>
          <a:p>
            <a:endParaRPr lang="en-US" sz="2400" dirty="0"/>
          </a:p>
        </p:txBody>
      </p:sp>
      <p:sp>
        <p:nvSpPr>
          <p:cNvPr id="4" name="Content Placeholder 3">
            <a:extLst>
              <a:ext uri="{FF2B5EF4-FFF2-40B4-BE49-F238E27FC236}">
                <a16:creationId xmlns:a16="http://schemas.microsoft.com/office/drawing/2014/main" id="{10CAB368-801F-BB4B-B5EE-A710FA1FA98C}"/>
              </a:ext>
            </a:extLst>
          </p:cNvPr>
          <p:cNvSpPr>
            <a:spLocks noGrp="1"/>
          </p:cNvSpPr>
          <p:nvPr>
            <p:ph sz="half" idx="2"/>
          </p:nvPr>
        </p:nvSpPr>
        <p:spPr/>
        <p:txBody>
          <a:bodyPr/>
          <a:lstStyle/>
          <a:p>
            <a:r>
              <a:rPr lang="en-US" sz="2400" dirty="0"/>
              <a:t>The </a:t>
            </a:r>
            <a:r>
              <a:rPr lang="en-US" sz="2400" dirty="0" err="1"/>
              <a:t>SiC</a:t>
            </a:r>
            <a:r>
              <a:rPr lang="en-US" sz="2400" dirty="0"/>
              <a:t> layer must withstand chemical attack from metallic fission products such as palladium </a:t>
            </a:r>
          </a:p>
          <a:p>
            <a:r>
              <a:rPr lang="en-US" sz="2400" dirty="0"/>
              <a:t>The </a:t>
            </a:r>
            <a:r>
              <a:rPr lang="en-US" sz="2400" dirty="0" err="1"/>
              <a:t>SiC</a:t>
            </a:r>
            <a:r>
              <a:rPr lang="en-US" sz="2400" dirty="0"/>
              <a:t> must be able to handle the mechanical loads derived from irradiation-induced dimensional changes occurring in the pyrolytic graphite</a:t>
            </a:r>
          </a:p>
          <a:p>
            <a:r>
              <a:rPr lang="en-US" sz="2400" dirty="0"/>
              <a:t>The </a:t>
            </a:r>
            <a:r>
              <a:rPr lang="en-US" sz="2400" dirty="0" err="1"/>
              <a:t>SiC</a:t>
            </a:r>
            <a:r>
              <a:rPr lang="en-US" sz="2400" dirty="0"/>
              <a:t> must maintain its properties during irradiation</a:t>
            </a:r>
          </a:p>
          <a:p>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BA40622E-583F-FE4C-B306-6E354AF59138}"/>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933389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87F84-1F20-054D-BC38-64CEA5C7F41D}"/>
              </a:ext>
            </a:extLst>
          </p:cNvPr>
          <p:cNvSpPr>
            <a:spLocks noGrp="1"/>
          </p:cNvSpPr>
          <p:nvPr>
            <p:ph type="title"/>
          </p:nvPr>
        </p:nvSpPr>
        <p:spPr/>
        <p:txBody>
          <a:bodyPr/>
          <a:lstStyle/>
          <a:p>
            <a:r>
              <a:rPr lang="en-US" dirty="0"/>
              <a:t>Radiation Effects in </a:t>
            </a:r>
            <a:r>
              <a:rPr lang="en-US" dirty="0" err="1"/>
              <a:t>SiC</a:t>
            </a:r>
            <a:endParaRPr lang="en-US" dirty="0"/>
          </a:p>
        </p:txBody>
      </p:sp>
      <p:sp>
        <p:nvSpPr>
          <p:cNvPr id="3" name="Content Placeholder 2">
            <a:extLst>
              <a:ext uri="{FF2B5EF4-FFF2-40B4-BE49-F238E27FC236}">
                <a16:creationId xmlns:a16="http://schemas.microsoft.com/office/drawing/2014/main" id="{0DBC7A60-A43F-F14B-B647-991B6AA0A553}"/>
              </a:ext>
            </a:extLst>
          </p:cNvPr>
          <p:cNvSpPr>
            <a:spLocks noGrp="1"/>
          </p:cNvSpPr>
          <p:nvPr>
            <p:ph sz="half" idx="1"/>
          </p:nvPr>
        </p:nvSpPr>
        <p:spPr>
          <a:xfrm>
            <a:off x="609600" y="1968503"/>
            <a:ext cx="10972800" cy="4157663"/>
          </a:xfrm>
        </p:spPr>
        <p:txBody>
          <a:bodyPr/>
          <a:lstStyle/>
          <a:p>
            <a:r>
              <a:rPr lang="en-US" sz="2400" dirty="0"/>
              <a:t>The neutron-induced swelling of </a:t>
            </a:r>
            <a:r>
              <a:rPr lang="en-US" sz="2400" dirty="0" err="1"/>
              <a:t>SiC</a:t>
            </a:r>
            <a:r>
              <a:rPr lang="en-US" sz="2400" dirty="0"/>
              <a:t> has been well studied for low and intermediate temperatures (up to 1000 C)</a:t>
            </a:r>
          </a:p>
          <a:p>
            <a:r>
              <a:rPr lang="en-US" sz="2400" dirty="0"/>
              <a:t>It is well understood that the presence of significant second phases and/or poorly crystallized phases in these materials leads to unstable behavior under neutron irradiation</a:t>
            </a:r>
          </a:p>
          <a:p>
            <a:r>
              <a:rPr lang="en-US" sz="2400" dirty="0"/>
              <a:t>While high purity, stoichiometric, near-theoretical density </a:t>
            </a:r>
            <a:r>
              <a:rPr lang="en-US" sz="2400" dirty="0" err="1"/>
              <a:t>SiC</a:t>
            </a:r>
            <a:r>
              <a:rPr lang="en-US" sz="2400" dirty="0"/>
              <a:t> can show excellent radiation resistance</a:t>
            </a:r>
          </a:p>
          <a:p>
            <a:r>
              <a:rPr lang="en-US" sz="2400" dirty="0"/>
              <a:t>Here I will be talking about the good </a:t>
            </a:r>
            <a:r>
              <a:rPr lang="en-US" sz="2400" dirty="0" err="1"/>
              <a:t>SiC</a:t>
            </a:r>
            <a:r>
              <a:rPr lang="en-US" sz="2400" dirty="0"/>
              <a:t>, assuming that the fabrication process has produced appropriately clean coatings</a:t>
            </a:r>
          </a:p>
        </p:txBody>
      </p:sp>
      <p:sp>
        <p:nvSpPr>
          <p:cNvPr id="4" name="Slide Number Placeholder 3">
            <a:extLst>
              <a:ext uri="{FF2B5EF4-FFF2-40B4-BE49-F238E27FC236}">
                <a16:creationId xmlns:a16="http://schemas.microsoft.com/office/drawing/2014/main" id="{1685D81B-471F-B247-997A-1F5F4CC3C576}"/>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3536326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8619-8F8B-E649-98FB-551E85B3BA6A}"/>
              </a:ext>
            </a:extLst>
          </p:cNvPr>
          <p:cNvSpPr>
            <a:spLocks noGrp="1"/>
          </p:cNvSpPr>
          <p:nvPr>
            <p:ph type="title"/>
          </p:nvPr>
        </p:nvSpPr>
        <p:spPr/>
        <p:txBody>
          <a:bodyPr/>
          <a:lstStyle/>
          <a:p>
            <a:r>
              <a:rPr lang="en-US" dirty="0"/>
              <a:t>Radiation Effects in </a:t>
            </a:r>
            <a:r>
              <a:rPr lang="en-US" dirty="0" err="1"/>
              <a:t>SiC</a:t>
            </a:r>
            <a:endParaRPr lang="en-US" dirty="0"/>
          </a:p>
        </p:txBody>
      </p:sp>
      <p:sp>
        <p:nvSpPr>
          <p:cNvPr id="3" name="Content Placeholder 2">
            <a:extLst>
              <a:ext uri="{FF2B5EF4-FFF2-40B4-BE49-F238E27FC236}">
                <a16:creationId xmlns:a16="http://schemas.microsoft.com/office/drawing/2014/main" id="{7E4F582F-09B3-F047-9EDC-67C6C1814419}"/>
              </a:ext>
            </a:extLst>
          </p:cNvPr>
          <p:cNvSpPr>
            <a:spLocks noGrp="1"/>
          </p:cNvSpPr>
          <p:nvPr>
            <p:ph sz="half" idx="1"/>
          </p:nvPr>
        </p:nvSpPr>
        <p:spPr>
          <a:xfrm>
            <a:off x="609600" y="1968503"/>
            <a:ext cx="5381297" cy="4157663"/>
          </a:xfrm>
        </p:spPr>
        <p:txBody>
          <a:bodyPr/>
          <a:lstStyle/>
          <a:p>
            <a:r>
              <a:rPr lang="en-US" sz="2800" dirty="0"/>
              <a:t>The microstructural evolution map is shown on the right</a:t>
            </a:r>
          </a:p>
          <a:p>
            <a:r>
              <a:rPr lang="en-US" sz="2800" dirty="0"/>
              <a:t>The contribution of the defects themselves to the swelling in </a:t>
            </a:r>
            <a:r>
              <a:rPr lang="en-US" sz="2800" dirty="0" err="1"/>
              <a:t>SiC</a:t>
            </a:r>
            <a:r>
              <a:rPr lang="en-US" sz="2800" dirty="0"/>
              <a:t> is not well understood</a:t>
            </a:r>
          </a:p>
          <a:p>
            <a:endParaRPr lang="en-US" sz="2800" dirty="0"/>
          </a:p>
        </p:txBody>
      </p:sp>
      <p:pic>
        <p:nvPicPr>
          <p:cNvPr id="5" name="Content Placeholder 4">
            <a:extLst>
              <a:ext uri="{FF2B5EF4-FFF2-40B4-BE49-F238E27FC236}">
                <a16:creationId xmlns:a16="http://schemas.microsoft.com/office/drawing/2014/main" id="{05493A0B-EBC6-1341-A32D-84DC6A8107C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28076" y="1968500"/>
            <a:ext cx="4723848" cy="4157663"/>
          </a:xfrm>
          <a:prstGeom prst="rect">
            <a:avLst/>
          </a:prstGeom>
        </p:spPr>
      </p:pic>
      <p:sp>
        <p:nvSpPr>
          <p:cNvPr id="4" name="Slide Number Placeholder 3">
            <a:extLst>
              <a:ext uri="{FF2B5EF4-FFF2-40B4-BE49-F238E27FC236}">
                <a16:creationId xmlns:a16="http://schemas.microsoft.com/office/drawing/2014/main" id="{1251886F-9E4C-7B46-8BC9-3409E487EB65}"/>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50690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3049-4B0D-0947-9A8D-33B38D2E0C3B}"/>
              </a:ext>
            </a:extLst>
          </p:cNvPr>
          <p:cNvSpPr>
            <a:spLocks noGrp="1"/>
          </p:cNvSpPr>
          <p:nvPr>
            <p:ph type="title"/>
          </p:nvPr>
        </p:nvSpPr>
        <p:spPr/>
        <p:txBody>
          <a:bodyPr/>
          <a:lstStyle/>
          <a:p>
            <a:r>
              <a:rPr lang="en-US" dirty="0"/>
              <a:t>Low T Radiation Effects in </a:t>
            </a:r>
            <a:r>
              <a:rPr lang="en-US" dirty="0" err="1"/>
              <a:t>SiC</a:t>
            </a:r>
            <a:endParaRPr lang="en-US" dirty="0"/>
          </a:p>
        </p:txBody>
      </p:sp>
      <p:sp>
        <p:nvSpPr>
          <p:cNvPr id="3" name="Content Placeholder 2">
            <a:extLst>
              <a:ext uri="{FF2B5EF4-FFF2-40B4-BE49-F238E27FC236}">
                <a16:creationId xmlns:a16="http://schemas.microsoft.com/office/drawing/2014/main" id="{3A775B20-5E00-B145-9346-A0CC7F4F2B14}"/>
              </a:ext>
            </a:extLst>
          </p:cNvPr>
          <p:cNvSpPr>
            <a:spLocks noGrp="1"/>
          </p:cNvSpPr>
          <p:nvPr>
            <p:ph sz="half" idx="1"/>
          </p:nvPr>
        </p:nvSpPr>
        <p:spPr>
          <a:xfrm>
            <a:off x="609599" y="1968503"/>
            <a:ext cx="6422973" cy="4157663"/>
          </a:xfrm>
        </p:spPr>
        <p:txBody>
          <a:bodyPr/>
          <a:lstStyle/>
          <a:p>
            <a:r>
              <a:rPr lang="en-US" sz="2000" dirty="0"/>
              <a:t>Below 400 K, neutron irradiated </a:t>
            </a:r>
            <a:r>
              <a:rPr lang="en-US" sz="2000" dirty="0" err="1"/>
              <a:t>SiC</a:t>
            </a:r>
            <a:r>
              <a:rPr lang="en-US" sz="2000" dirty="0"/>
              <a:t> microstructure is described as black spot defects, which are most likely clusters of self-interstitial atoms</a:t>
            </a:r>
          </a:p>
          <a:p>
            <a:r>
              <a:rPr lang="en-US" sz="2000" dirty="0"/>
              <a:t>For irradiation temperatures less than about 423 K, accumulation of strain due to the irradiation-produced defects can exceed a critical level above which the crystal becomes amorphous</a:t>
            </a:r>
          </a:p>
          <a:p>
            <a:r>
              <a:rPr lang="en-US" sz="2000" dirty="0"/>
              <a:t>The swelling under self-ion irradiation increases logarithmically with dose until amorphization occurs</a:t>
            </a:r>
          </a:p>
          <a:p>
            <a:r>
              <a:rPr lang="en-US" sz="2000" dirty="0"/>
              <a:t>The swelling of neutron- and ion-amorphized </a:t>
            </a:r>
            <a:r>
              <a:rPr lang="en-US" sz="2000" dirty="0" err="1"/>
              <a:t>SiC</a:t>
            </a:r>
            <a:r>
              <a:rPr lang="en-US" sz="2000" dirty="0"/>
              <a:t> has been reported to be as high as 10.8% at 343K</a:t>
            </a:r>
          </a:p>
          <a:p>
            <a:endParaRPr lang="en-US" sz="2000" dirty="0"/>
          </a:p>
        </p:txBody>
      </p:sp>
      <p:pic>
        <p:nvPicPr>
          <p:cNvPr id="5" name="Content Placeholder 4">
            <a:extLst>
              <a:ext uri="{FF2B5EF4-FFF2-40B4-BE49-F238E27FC236}">
                <a16:creationId xmlns:a16="http://schemas.microsoft.com/office/drawing/2014/main" id="{24C70F64-58F7-E242-AB90-A542BD2FDA5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032572" y="1968500"/>
            <a:ext cx="4723848" cy="4157663"/>
          </a:xfrm>
          <a:prstGeom prst="rect">
            <a:avLst/>
          </a:prstGeom>
        </p:spPr>
      </p:pic>
      <p:sp>
        <p:nvSpPr>
          <p:cNvPr id="4" name="Slide Number Placeholder 3">
            <a:extLst>
              <a:ext uri="{FF2B5EF4-FFF2-40B4-BE49-F238E27FC236}">
                <a16:creationId xmlns:a16="http://schemas.microsoft.com/office/drawing/2014/main" id="{EEF4DE5D-0656-2E45-B4C7-692BA49F0600}"/>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377839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A377-D559-4D48-8EFD-E673D2D1BD58}"/>
              </a:ext>
            </a:extLst>
          </p:cNvPr>
          <p:cNvSpPr>
            <a:spLocks noGrp="1"/>
          </p:cNvSpPr>
          <p:nvPr>
            <p:ph type="title"/>
          </p:nvPr>
        </p:nvSpPr>
        <p:spPr/>
        <p:txBody>
          <a:bodyPr/>
          <a:lstStyle/>
          <a:p>
            <a:r>
              <a:rPr lang="en-US" dirty="0"/>
              <a:t>TRISO Particles</a:t>
            </a:r>
          </a:p>
        </p:txBody>
      </p:sp>
      <p:sp>
        <p:nvSpPr>
          <p:cNvPr id="3" name="Content Placeholder 2">
            <a:extLst>
              <a:ext uri="{FF2B5EF4-FFF2-40B4-BE49-F238E27FC236}">
                <a16:creationId xmlns:a16="http://schemas.microsoft.com/office/drawing/2014/main" id="{A1F668EB-6F83-6D45-AF5A-2C4B2F5F3429}"/>
              </a:ext>
            </a:extLst>
          </p:cNvPr>
          <p:cNvSpPr>
            <a:spLocks noGrp="1"/>
          </p:cNvSpPr>
          <p:nvPr>
            <p:ph sz="half" idx="2"/>
          </p:nvPr>
        </p:nvSpPr>
        <p:spPr/>
        <p:txBody>
          <a:bodyPr>
            <a:normAutofit fontScale="85000" lnSpcReduction="20000"/>
          </a:bodyPr>
          <a:lstStyle/>
          <a:p>
            <a:r>
              <a:rPr lang="en-US" dirty="0"/>
              <a:t>TRISO: </a:t>
            </a:r>
            <a:r>
              <a:rPr lang="en-US" dirty="0" err="1"/>
              <a:t>TRistructural</a:t>
            </a:r>
            <a:r>
              <a:rPr lang="en-US" dirty="0"/>
              <a:t> </a:t>
            </a:r>
            <a:r>
              <a:rPr lang="en-US" dirty="0" err="1"/>
              <a:t>ISOtropic</a:t>
            </a:r>
            <a:r>
              <a:rPr lang="en-US" dirty="0"/>
              <a:t> particle fuel</a:t>
            </a:r>
          </a:p>
          <a:p>
            <a:r>
              <a:rPr lang="en-US" dirty="0"/>
              <a:t>Layered fuel in mm-sized particles</a:t>
            </a:r>
          </a:p>
          <a:p>
            <a:r>
              <a:rPr lang="en-US" dirty="0"/>
              <a:t>Layers:</a:t>
            </a:r>
          </a:p>
          <a:p>
            <a:pPr lvl="1"/>
            <a:r>
              <a:rPr lang="en-US" dirty="0"/>
              <a:t>Fuel Kernel</a:t>
            </a:r>
          </a:p>
          <a:p>
            <a:pPr lvl="1"/>
            <a:r>
              <a:rPr lang="en-US" dirty="0"/>
              <a:t>Buffer</a:t>
            </a:r>
          </a:p>
          <a:p>
            <a:pPr lvl="1"/>
            <a:r>
              <a:rPr lang="en-US" dirty="0"/>
              <a:t>Inner </a:t>
            </a:r>
            <a:r>
              <a:rPr lang="en-US" dirty="0" err="1"/>
              <a:t>Pyrolitic</a:t>
            </a:r>
            <a:r>
              <a:rPr lang="en-US" dirty="0"/>
              <a:t> Carbon (</a:t>
            </a:r>
            <a:r>
              <a:rPr lang="en-US" dirty="0" err="1"/>
              <a:t>IPyC</a:t>
            </a:r>
            <a:r>
              <a:rPr lang="en-US" dirty="0"/>
              <a:t>)</a:t>
            </a:r>
          </a:p>
          <a:p>
            <a:pPr lvl="1"/>
            <a:r>
              <a:rPr lang="en-US" dirty="0" err="1"/>
              <a:t>SiC</a:t>
            </a:r>
            <a:endParaRPr lang="en-US" dirty="0"/>
          </a:p>
          <a:p>
            <a:pPr lvl="1"/>
            <a:r>
              <a:rPr lang="en-US" dirty="0"/>
              <a:t>Outer </a:t>
            </a:r>
            <a:r>
              <a:rPr lang="en-US" dirty="0" err="1"/>
              <a:t>Pyrolitic</a:t>
            </a:r>
            <a:r>
              <a:rPr lang="en-US" dirty="0"/>
              <a:t> Carbon (</a:t>
            </a:r>
            <a:r>
              <a:rPr lang="en-US" dirty="0" err="1"/>
              <a:t>OPyC</a:t>
            </a:r>
            <a:r>
              <a:rPr lang="en-US" dirty="0"/>
              <a:t>)</a:t>
            </a:r>
          </a:p>
          <a:p>
            <a:endParaRPr lang="en-US" dirty="0"/>
          </a:p>
        </p:txBody>
      </p:sp>
      <p:pic>
        <p:nvPicPr>
          <p:cNvPr id="5" name="Content Placeholder 4">
            <a:extLst>
              <a:ext uri="{FF2B5EF4-FFF2-40B4-BE49-F238E27FC236}">
                <a16:creationId xmlns:a16="http://schemas.microsoft.com/office/drawing/2014/main" id="{2686042D-3A9B-524E-8731-AB59AA8DCA14}"/>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7248781" y="2174875"/>
            <a:ext cx="3561463" cy="3561463"/>
          </a:xfrm>
          <a:prstGeom prst="rect">
            <a:avLst/>
          </a:prstGeom>
        </p:spPr>
      </p:pic>
      <p:cxnSp>
        <p:nvCxnSpPr>
          <p:cNvPr id="6" name="Straight Connector 5">
            <a:extLst>
              <a:ext uri="{FF2B5EF4-FFF2-40B4-BE49-F238E27FC236}">
                <a16:creationId xmlns:a16="http://schemas.microsoft.com/office/drawing/2014/main" id="{65980FE6-EA36-B444-98E6-3BCAD7A18406}"/>
              </a:ext>
            </a:extLst>
          </p:cNvPr>
          <p:cNvCxnSpPr>
            <a:cxnSpLocks/>
          </p:cNvCxnSpPr>
          <p:nvPr/>
        </p:nvCxnSpPr>
        <p:spPr>
          <a:xfrm flipV="1">
            <a:off x="4042200" y="3790680"/>
            <a:ext cx="4987313" cy="404725"/>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FFCEBB-79B6-4B42-8EB1-D44DBC8B207B}"/>
              </a:ext>
            </a:extLst>
          </p:cNvPr>
          <p:cNvCxnSpPr>
            <a:cxnSpLocks/>
          </p:cNvCxnSpPr>
          <p:nvPr/>
        </p:nvCxnSpPr>
        <p:spPr>
          <a:xfrm>
            <a:off x="4077148" y="4542357"/>
            <a:ext cx="4313817" cy="1526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0B9DCC7-8711-6645-9706-8CA4FA7C9A95}"/>
              </a:ext>
            </a:extLst>
          </p:cNvPr>
          <p:cNvCxnSpPr>
            <a:cxnSpLocks/>
          </p:cNvCxnSpPr>
          <p:nvPr/>
        </p:nvCxnSpPr>
        <p:spPr>
          <a:xfrm flipV="1">
            <a:off x="5623077" y="4904571"/>
            <a:ext cx="3133648" cy="8946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2B245E1-54D9-BC4F-8214-CE5F67A686CF}"/>
              </a:ext>
            </a:extLst>
          </p:cNvPr>
          <p:cNvCxnSpPr>
            <a:cxnSpLocks/>
          </p:cNvCxnSpPr>
          <p:nvPr/>
        </p:nvCxnSpPr>
        <p:spPr>
          <a:xfrm flipV="1">
            <a:off x="5639049" y="5113095"/>
            <a:ext cx="3390463" cy="2009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10F8C70-ABAF-E640-BD5D-38055364D8DB}"/>
              </a:ext>
            </a:extLst>
          </p:cNvPr>
          <p:cNvCxnSpPr>
            <a:cxnSpLocks/>
          </p:cNvCxnSpPr>
          <p:nvPr/>
        </p:nvCxnSpPr>
        <p:spPr>
          <a:xfrm flipV="1">
            <a:off x="5766099" y="5266785"/>
            <a:ext cx="3700630" cy="3941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6962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3049-4B0D-0947-9A8D-33B38D2E0C3B}"/>
              </a:ext>
            </a:extLst>
          </p:cNvPr>
          <p:cNvSpPr>
            <a:spLocks noGrp="1"/>
          </p:cNvSpPr>
          <p:nvPr>
            <p:ph type="title"/>
          </p:nvPr>
        </p:nvSpPr>
        <p:spPr/>
        <p:txBody>
          <a:bodyPr/>
          <a:lstStyle/>
          <a:p>
            <a:r>
              <a:rPr lang="en-US" dirty="0"/>
              <a:t>Low-Med T Radiation Effects in </a:t>
            </a:r>
            <a:r>
              <a:rPr lang="en-US" dirty="0" err="1"/>
              <a:t>SiC</a:t>
            </a:r>
            <a:endParaRPr lang="en-US" dirty="0"/>
          </a:p>
        </p:txBody>
      </p:sp>
      <p:sp>
        <p:nvSpPr>
          <p:cNvPr id="3" name="Content Placeholder 2">
            <a:extLst>
              <a:ext uri="{FF2B5EF4-FFF2-40B4-BE49-F238E27FC236}">
                <a16:creationId xmlns:a16="http://schemas.microsoft.com/office/drawing/2014/main" id="{3A775B20-5E00-B145-9346-A0CC7F4F2B14}"/>
              </a:ext>
            </a:extLst>
          </p:cNvPr>
          <p:cNvSpPr>
            <a:spLocks noGrp="1"/>
          </p:cNvSpPr>
          <p:nvPr>
            <p:ph sz="half" idx="1"/>
          </p:nvPr>
        </p:nvSpPr>
        <p:spPr>
          <a:xfrm>
            <a:off x="609600" y="1968503"/>
            <a:ext cx="5918476" cy="4157663"/>
          </a:xfrm>
        </p:spPr>
        <p:txBody>
          <a:bodyPr/>
          <a:lstStyle/>
          <a:p>
            <a:r>
              <a:rPr lang="en-US" sz="2000" dirty="0"/>
              <a:t>Above the critical amorphization temperature (423 K), the swelling increases logarithmically with dose until it reaches saturation</a:t>
            </a:r>
          </a:p>
          <a:p>
            <a:r>
              <a:rPr lang="en-US" sz="2000" dirty="0"/>
              <a:t>The saturation level decreases with increasing irradiation temperature</a:t>
            </a:r>
          </a:p>
          <a:p>
            <a:r>
              <a:rPr lang="en-US" sz="2000" dirty="0"/>
              <a:t>The dose exponents of swelling during the log period are often close to 2/3, in line with assumptions based on interstitial clusters</a:t>
            </a:r>
          </a:p>
          <a:p>
            <a:r>
              <a:rPr lang="en-US" sz="2000" dirty="0"/>
              <a:t>This temperature regime is referred to as the point-defect swelling regime and goes from critical amorphization temperature to about 1273 K</a:t>
            </a:r>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DB3629BA-C39F-114C-A1F4-094B6069E2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42997" y="4231559"/>
            <a:ext cx="4123422" cy="2626441"/>
          </a:xfrm>
          <a:prstGeom prst="rect">
            <a:avLst/>
          </a:prstGeom>
        </p:spPr>
      </p:pic>
      <p:sp>
        <p:nvSpPr>
          <p:cNvPr id="6" name="Rectangle 5">
            <a:extLst>
              <a:ext uri="{FF2B5EF4-FFF2-40B4-BE49-F238E27FC236}">
                <a16:creationId xmlns:a16="http://schemas.microsoft.com/office/drawing/2014/main" id="{6D838706-DB0E-234A-B96B-3F1CBD13DE04}"/>
              </a:ext>
            </a:extLst>
          </p:cNvPr>
          <p:cNvSpPr/>
          <p:nvPr/>
        </p:nvSpPr>
        <p:spPr>
          <a:xfrm>
            <a:off x="7400249" y="4317025"/>
            <a:ext cx="1499600" cy="415498"/>
          </a:xfrm>
          <a:prstGeom prst="rect">
            <a:avLst/>
          </a:prstGeom>
          <a:solidFill>
            <a:schemeClr val="bg1"/>
          </a:solidFill>
        </p:spPr>
        <p:txBody>
          <a:bodyPr wrap="square">
            <a:spAutoFit/>
          </a:bodyPr>
          <a:lstStyle/>
          <a:p>
            <a:pPr algn="ctr"/>
            <a:r>
              <a:rPr lang="en-US" sz="700" dirty="0" err="1">
                <a:latin typeface="Helvetica" pitchFamily="2" charset="0"/>
              </a:rPr>
              <a:t>Tirr</a:t>
            </a:r>
            <a:r>
              <a:rPr lang="en-US" sz="700" dirty="0">
                <a:latin typeface="Helvetica" pitchFamily="2" charset="0"/>
              </a:rPr>
              <a:t>=300  C, 6 dpa</a:t>
            </a:r>
          </a:p>
          <a:p>
            <a:pPr algn="ctr"/>
            <a:r>
              <a:rPr lang="en-US" sz="700" dirty="0">
                <a:latin typeface="Helvetica" pitchFamily="2" charset="0"/>
              </a:rPr>
              <a:t>Dot number density  2.2e+24m-3</a:t>
            </a:r>
          </a:p>
          <a:p>
            <a:pPr algn="ctr"/>
            <a:r>
              <a:rPr lang="en-US" sz="700" dirty="0">
                <a:latin typeface="Helvetica" pitchFamily="2" charset="0"/>
              </a:rPr>
              <a:t>Mean dot diameter=1nm</a:t>
            </a:r>
          </a:p>
        </p:txBody>
      </p:sp>
      <p:sp>
        <p:nvSpPr>
          <p:cNvPr id="7" name="Rectangle 6">
            <a:extLst>
              <a:ext uri="{FF2B5EF4-FFF2-40B4-BE49-F238E27FC236}">
                <a16:creationId xmlns:a16="http://schemas.microsoft.com/office/drawing/2014/main" id="{66BDF0EE-5997-A84F-B89C-BB0B3A75F6ED}"/>
              </a:ext>
            </a:extLst>
          </p:cNvPr>
          <p:cNvSpPr/>
          <p:nvPr/>
        </p:nvSpPr>
        <p:spPr>
          <a:xfrm>
            <a:off x="9355113" y="4317025"/>
            <a:ext cx="1751649" cy="461665"/>
          </a:xfrm>
          <a:prstGeom prst="rect">
            <a:avLst/>
          </a:prstGeom>
          <a:solidFill>
            <a:schemeClr val="bg1"/>
          </a:solidFill>
        </p:spPr>
        <p:txBody>
          <a:bodyPr wrap="square">
            <a:spAutoFit/>
          </a:bodyPr>
          <a:lstStyle/>
          <a:p>
            <a:pPr algn="ctr"/>
            <a:r>
              <a:rPr lang="en-US" sz="800" dirty="0" err="1">
                <a:latin typeface="Helvetica" pitchFamily="2" charset="0"/>
              </a:rPr>
              <a:t>Tirr</a:t>
            </a:r>
            <a:r>
              <a:rPr lang="en-US" sz="800" dirty="0">
                <a:latin typeface="Helvetica" pitchFamily="2" charset="0"/>
              </a:rPr>
              <a:t>= 800  C, 7.7 dpa</a:t>
            </a:r>
          </a:p>
          <a:p>
            <a:pPr algn="ctr"/>
            <a:r>
              <a:rPr lang="en-US" sz="800" dirty="0">
                <a:latin typeface="Helvetica" pitchFamily="2" charset="0"/>
              </a:rPr>
              <a:t>Loop number density  3.3e+23m-3</a:t>
            </a:r>
          </a:p>
          <a:p>
            <a:pPr algn="ctr"/>
            <a:r>
              <a:rPr lang="en-US" sz="800" dirty="0">
                <a:latin typeface="Helvetica" pitchFamily="2" charset="0"/>
              </a:rPr>
              <a:t>Mean loop diameter = 3.0 nm</a:t>
            </a:r>
          </a:p>
        </p:txBody>
      </p:sp>
      <p:pic>
        <p:nvPicPr>
          <p:cNvPr id="10" name="Content Placeholder 4">
            <a:extLst>
              <a:ext uri="{FF2B5EF4-FFF2-40B4-BE49-F238E27FC236}">
                <a16:creationId xmlns:a16="http://schemas.microsoft.com/office/drawing/2014/main" id="{604D0E9E-B234-7346-84D8-32C772AD76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7616954" y="1703255"/>
            <a:ext cx="2872605" cy="2528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11" name="Slide Number Placeholder 10">
            <a:extLst>
              <a:ext uri="{FF2B5EF4-FFF2-40B4-BE49-F238E27FC236}">
                <a16:creationId xmlns:a16="http://schemas.microsoft.com/office/drawing/2014/main" id="{857752AB-4E91-654B-9BEA-04BA868B82CC}"/>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Tree>
    <p:extLst>
      <p:ext uri="{BB962C8B-B14F-4D97-AF65-F5344CB8AC3E}">
        <p14:creationId xmlns:p14="http://schemas.microsoft.com/office/powerpoint/2010/main" val="3937104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B8A0-BF30-1440-97BD-9FCCBD7373F7}"/>
              </a:ext>
            </a:extLst>
          </p:cNvPr>
          <p:cNvSpPr>
            <a:spLocks noGrp="1"/>
          </p:cNvSpPr>
          <p:nvPr>
            <p:ph type="title"/>
          </p:nvPr>
        </p:nvSpPr>
        <p:spPr/>
        <p:txBody>
          <a:bodyPr/>
          <a:lstStyle/>
          <a:p>
            <a:r>
              <a:rPr lang="en-US" dirty="0"/>
              <a:t>Saturation Swelling in </a:t>
            </a:r>
            <a:r>
              <a:rPr lang="en-US" dirty="0" err="1"/>
              <a:t>SiC</a:t>
            </a:r>
            <a:endParaRPr lang="en-US" dirty="0"/>
          </a:p>
        </p:txBody>
      </p:sp>
      <p:sp>
        <p:nvSpPr>
          <p:cNvPr id="3" name="Content Placeholder 2">
            <a:extLst>
              <a:ext uri="{FF2B5EF4-FFF2-40B4-BE49-F238E27FC236}">
                <a16:creationId xmlns:a16="http://schemas.microsoft.com/office/drawing/2014/main" id="{0C9D6EBB-A39D-884F-B14C-39C6B20CF978}"/>
              </a:ext>
            </a:extLst>
          </p:cNvPr>
          <p:cNvSpPr>
            <a:spLocks noGrp="1"/>
          </p:cNvSpPr>
          <p:nvPr>
            <p:ph sz="half" idx="1"/>
          </p:nvPr>
        </p:nvSpPr>
        <p:spPr>
          <a:xfrm>
            <a:off x="609599" y="1968503"/>
            <a:ext cx="5769685" cy="4157663"/>
          </a:xfrm>
        </p:spPr>
        <p:txBody>
          <a:bodyPr/>
          <a:lstStyle/>
          <a:p>
            <a:r>
              <a:rPr lang="en-US" sz="2400" dirty="0"/>
              <a:t>Log swelling vs dose shown at right for CVD </a:t>
            </a:r>
            <a:r>
              <a:rPr lang="en-US" sz="2400" dirty="0" err="1"/>
              <a:t>SiC</a:t>
            </a:r>
            <a:r>
              <a:rPr lang="en-US" sz="2400" dirty="0"/>
              <a:t> irradiated in HFIR</a:t>
            </a:r>
          </a:p>
          <a:p>
            <a:r>
              <a:rPr lang="en-US" sz="2400" dirty="0"/>
              <a:t>The swelling of </a:t>
            </a:r>
            <a:r>
              <a:rPr lang="en-US" sz="2400" dirty="0" err="1"/>
              <a:t>SiC</a:t>
            </a:r>
            <a:r>
              <a:rPr lang="en-US" sz="2400" dirty="0"/>
              <a:t> is highly temperature dependent</a:t>
            </a:r>
          </a:p>
          <a:p>
            <a:pPr lvl="1"/>
            <a:r>
              <a:rPr lang="en-US" sz="1867" dirty="0"/>
              <a:t>at 1 dpa, saturation values from 200 C to 800 C vary by a factor of 5</a:t>
            </a:r>
          </a:p>
          <a:p>
            <a:r>
              <a:rPr lang="en-US" sz="2400" dirty="0"/>
              <a:t>The decrease in saturation with increasing T is due to increased recombination of defects</a:t>
            </a:r>
          </a:p>
          <a:p>
            <a:r>
              <a:rPr lang="en-US" sz="2400" dirty="0"/>
              <a:t>Swelling saturates at relatively low doses, less than 10 dpa</a:t>
            </a:r>
          </a:p>
        </p:txBody>
      </p:sp>
      <p:pic>
        <p:nvPicPr>
          <p:cNvPr id="6" name="Picture 5">
            <a:extLst>
              <a:ext uri="{FF2B5EF4-FFF2-40B4-BE49-F238E27FC236}">
                <a16:creationId xmlns:a16="http://schemas.microsoft.com/office/drawing/2014/main" id="{B841284E-76ED-6C42-A0AC-3A121F12F2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92746" y="5856493"/>
            <a:ext cx="3835400" cy="850900"/>
          </a:xfrm>
          <a:prstGeom prst="rect">
            <a:avLst/>
          </a:prstGeom>
        </p:spPr>
      </p:pic>
      <p:pic>
        <p:nvPicPr>
          <p:cNvPr id="10" name="Content Placeholder 9">
            <a:extLst>
              <a:ext uri="{FF2B5EF4-FFF2-40B4-BE49-F238E27FC236}">
                <a16:creationId xmlns:a16="http://schemas.microsoft.com/office/drawing/2014/main" id="{79E1832C-7411-3443-9900-A8C2E4757AB8}"/>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7368988" y="1968501"/>
            <a:ext cx="3342046" cy="3815168"/>
          </a:xfrm>
          <a:prstGeom prst="rect">
            <a:avLst/>
          </a:prstGeom>
        </p:spPr>
      </p:pic>
      <p:sp>
        <p:nvSpPr>
          <p:cNvPr id="4" name="Slide Number Placeholder 3">
            <a:extLst>
              <a:ext uri="{FF2B5EF4-FFF2-40B4-BE49-F238E27FC236}">
                <a16:creationId xmlns:a16="http://schemas.microsoft.com/office/drawing/2014/main" id="{20782E88-0D33-9D41-801A-A4A219FAA716}"/>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222066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957E8-B98C-F044-BD9F-900BAC2054B4}"/>
              </a:ext>
            </a:extLst>
          </p:cNvPr>
          <p:cNvSpPr>
            <a:spLocks noGrp="1"/>
          </p:cNvSpPr>
          <p:nvPr>
            <p:ph type="title"/>
          </p:nvPr>
        </p:nvSpPr>
        <p:spPr/>
        <p:txBody>
          <a:bodyPr/>
          <a:lstStyle/>
          <a:p>
            <a:r>
              <a:rPr lang="en-US" dirty="0"/>
              <a:t>High T Radiation Effects in </a:t>
            </a:r>
            <a:r>
              <a:rPr lang="en-US" dirty="0" err="1"/>
              <a:t>SiC</a:t>
            </a:r>
            <a:endParaRPr lang="en-US" dirty="0"/>
          </a:p>
        </p:txBody>
      </p:sp>
      <p:sp>
        <p:nvSpPr>
          <p:cNvPr id="3" name="Content Placeholder 2">
            <a:extLst>
              <a:ext uri="{FF2B5EF4-FFF2-40B4-BE49-F238E27FC236}">
                <a16:creationId xmlns:a16="http://schemas.microsoft.com/office/drawing/2014/main" id="{880A1D2C-87D7-A84A-BED9-7210B2DFF21B}"/>
              </a:ext>
            </a:extLst>
          </p:cNvPr>
          <p:cNvSpPr>
            <a:spLocks noGrp="1"/>
          </p:cNvSpPr>
          <p:nvPr>
            <p:ph sz="half" idx="1"/>
          </p:nvPr>
        </p:nvSpPr>
        <p:spPr>
          <a:xfrm>
            <a:off x="609599" y="1968503"/>
            <a:ext cx="6533479" cy="4157663"/>
          </a:xfrm>
        </p:spPr>
        <p:txBody>
          <a:bodyPr/>
          <a:lstStyle/>
          <a:p>
            <a:r>
              <a:rPr lang="en-US" sz="2200" dirty="0"/>
              <a:t>Above 1000C, Frank loops of the interstitial type become the dominant defects observed by TEM</a:t>
            </a:r>
          </a:p>
          <a:p>
            <a:r>
              <a:rPr lang="en-US" sz="2200" dirty="0"/>
              <a:t>Interstitial Frank loops are faulted, in that they include a stacking fault</a:t>
            </a:r>
          </a:p>
          <a:p>
            <a:r>
              <a:rPr lang="en-US" sz="2200" dirty="0"/>
              <a:t>Consequently, these loops cannot glide and will not move under an applied stress or temperature, and are therefore considered as sessile</a:t>
            </a:r>
          </a:p>
          <a:p>
            <a:r>
              <a:rPr lang="en-US" sz="2200" dirty="0"/>
              <a:t>At high temperature, the development of Frank loops into dislocation networks through unfaulting reactions at high doses is reported</a:t>
            </a:r>
          </a:p>
        </p:txBody>
      </p:sp>
      <p:pic>
        <p:nvPicPr>
          <p:cNvPr id="5" name="Content Placeholder 4">
            <a:extLst>
              <a:ext uri="{FF2B5EF4-FFF2-40B4-BE49-F238E27FC236}">
                <a16:creationId xmlns:a16="http://schemas.microsoft.com/office/drawing/2014/main" id="{C26003CB-11BC-CE42-8ADA-9D9BD5F78ACA}"/>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957440" y="1968500"/>
            <a:ext cx="2810598" cy="1908371"/>
          </a:xfrm>
          <a:prstGeom prst="rect">
            <a:avLst/>
          </a:prstGeom>
        </p:spPr>
      </p:pic>
      <p:pic>
        <p:nvPicPr>
          <p:cNvPr id="6" name="Picture 5">
            <a:extLst>
              <a:ext uri="{FF2B5EF4-FFF2-40B4-BE49-F238E27FC236}">
                <a16:creationId xmlns:a16="http://schemas.microsoft.com/office/drawing/2014/main" id="{57F7C259-2E87-BB45-9DF5-516B803A9A0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779721" y="3876871"/>
            <a:ext cx="2429286" cy="2620990"/>
          </a:xfrm>
          <a:prstGeom prst="rect">
            <a:avLst/>
          </a:prstGeom>
        </p:spPr>
      </p:pic>
      <p:sp>
        <p:nvSpPr>
          <p:cNvPr id="7" name="TextBox 6">
            <a:extLst>
              <a:ext uri="{FF2B5EF4-FFF2-40B4-BE49-F238E27FC236}">
                <a16:creationId xmlns:a16="http://schemas.microsoft.com/office/drawing/2014/main" id="{8088A641-3ABC-A946-BE15-9A77593E4AFE}"/>
              </a:ext>
            </a:extLst>
          </p:cNvPr>
          <p:cNvSpPr txBox="1"/>
          <p:nvPr/>
        </p:nvSpPr>
        <p:spPr>
          <a:xfrm>
            <a:off x="10424160" y="4593515"/>
            <a:ext cx="1258645" cy="646331"/>
          </a:xfrm>
          <a:prstGeom prst="rect">
            <a:avLst/>
          </a:prstGeom>
          <a:noFill/>
        </p:spPr>
        <p:txBody>
          <a:bodyPr wrap="square" rtlCol="0">
            <a:spAutoFit/>
          </a:bodyPr>
          <a:lstStyle/>
          <a:p>
            <a:r>
              <a:rPr lang="en-US" dirty="0"/>
              <a:t>Frank loops in Al</a:t>
            </a:r>
          </a:p>
        </p:txBody>
      </p:sp>
      <p:sp>
        <p:nvSpPr>
          <p:cNvPr id="4" name="Slide Number Placeholder 3">
            <a:extLst>
              <a:ext uri="{FF2B5EF4-FFF2-40B4-BE49-F238E27FC236}">
                <a16:creationId xmlns:a16="http://schemas.microsoft.com/office/drawing/2014/main" id="{B6432E1F-F866-0244-8360-246DAFA3F823}"/>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spTree>
    <p:extLst>
      <p:ext uri="{BB962C8B-B14F-4D97-AF65-F5344CB8AC3E}">
        <p14:creationId xmlns:p14="http://schemas.microsoft.com/office/powerpoint/2010/main" val="2410084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329D-E63E-0349-A476-6CE2C0E0ADD8}"/>
              </a:ext>
            </a:extLst>
          </p:cNvPr>
          <p:cNvSpPr>
            <a:spLocks noGrp="1"/>
          </p:cNvSpPr>
          <p:nvPr>
            <p:ph type="title"/>
          </p:nvPr>
        </p:nvSpPr>
        <p:spPr/>
        <p:txBody>
          <a:bodyPr/>
          <a:lstStyle/>
          <a:p>
            <a:r>
              <a:rPr lang="en-US" dirty="0"/>
              <a:t>High T Radiation Effects in </a:t>
            </a:r>
            <a:r>
              <a:rPr lang="en-US" dirty="0" err="1"/>
              <a:t>SiC</a:t>
            </a:r>
            <a:endParaRPr lang="en-US" dirty="0"/>
          </a:p>
        </p:txBody>
      </p:sp>
      <p:sp>
        <p:nvSpPr>
          <p:cNvPr id="3" name="Content Placeholder 2">
            <a:extLst>
              <a:ext uri="{FF2B5EF4-FFF2-40B4-BE49-F238E27FC236}">
                <a16:creationId xmlns:a16="http://schemas.microsoft.com/office/drawing/2014/main" id="{3359A460-9072-664C-AABE-83BB119ABDEB}"/>
              </a:ext>
            </a:extLst>
          </p:cNvPr>
          <p:cNvSpPr>
            <a:spLocks noGrp="1"/>
          </p:cNvSpPr>
          <p:nvPr>
            <p:ph sz="half" idx="1"/>
          </p:nvPr>
        </p:nvSpPr>
        <p:spPr/>
        <p:txBody>
          <a:bodyPr/>
          <a:lstStyle/>
          <a:p>
            <a:r>
              <a:rPr lang="en-US" sz="2400" dirty="0"/>
              <a:t>The volume associated with dislocation loops in irradiated </a:t>
            </a:r>
            <a:r>
              <a:rPr lang="en-US" sz="2400" dirty="0" err="1"/>
              <a:t>SiC</a:t>
            </a:r>
            <a:r>
              <a:rPr lang="en-US" sz="2400" dirty="0"/>
              <a:t> has been estimated to be on the order of 0.1%</a:t>
            </a:r>
          </a:p>
          <a:p>
            <a:r>
              <a:rPr lang="en-US" sz="2400" dirty="0"/>
              <a:t>At high T (greater than about 1500 K) vacancies are sufficiently mobile and vacancy clusters can be formed</a:t>
            </a:r>
          </a:p>
          <a:p>
            <a:r>
              <a:rPr lang="en-US" sz="2400" dirty="0"/>
              <a:t>This high T regime is the void swelling regime</a:t>
            </a:r>
          </a:p>
          <a:p>
            <a:endParaRPr lang="en-US" sz="2400" dirty="0"/>
          </a:p>
          <a:p>
            <a:endParaRPr lang="en-US" sz="2400" dirty="0"/>
          </a:p>
        </p:txBody>
      </p:sp>
      <p:pic>
        <p:nvPicPr>
          <p:cNvPr id="5" name="Content Placeholder 4">
            <a:extLst>
              <a:ext uri="{FF2B5EF4-FFF2-40B4-BE49-F238E27FC236}">
                <a16:creationId xmlns:a16="http://schemas.microsoft.com/office/drawing/2014/main" id="{E5790135-67CB-E646-90F9-4856CD5B2572}"/>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267450" y="2288381"/>
            <a:ext cx="5245100" cy="3517900"/>
          </a:xfrm>
          <a:prstGeom prst="rect">
            <a:avLst/>
          </a:prstGeom>
        </p:spPr>
      </p:pic>
      <p:sp>
        <p:nvSpPr>
          <p:cNvPr id="6" name="Rectangle 5">
            <a:extLst>
              <a:ext uri="{FF2B5EF4-FFF2-40B4-BE49-F238E27FC236}">
                <a16:creationId xmlns:a16="http://schemas.microsoft.com/office/drawing/2014/main" id="{6BA361B1-3443-C34A-AB65-DC5B2A5A2FE9}"/>
              </a:ext>
            </a:extLst>
          </p:cNvPr>
          <p:cNvSpPr/>
          <p:nvPr/>
        </p:nvSpPr>
        <p:spPr>
          <a:xfrm>
            <a:off x="5822493" y="6126162"/>
            <a:ext cx="6135013" cy="369332"/>
          </a:xfrm>
          <a:prstGeom prst="rect">
            <a:avLst/>
          </a:prstGeom>
        </p:spPr>
        <p:txBody>
          <a:bodyPr wrap="none">
            <a:spAutoFit/>
          </a:bodyPr>
          <a:lstStyle/>
          <a:p>
            <a:r>
              <a:rPr lang="en-US" dirty="0">
                <a:latin typeface="Helvetica" pitchFamily="2" charset="0"/>
              </a:rPr>
              <a:t>Evolution of voids in high-temperature irradiated CVD </a:t>
            </a:r>
            <a:r>
              <a:rPr lang="en-US" dirty="0" err="1">
                <a:latin typeface="Helvetica" pitchFamily="2" charset="0"/>
              </a:rPr>
              <a:t>SiC</a:t>
            </a:r>
            <a:endParaRPr lang="en-US" dirty="0">
              <a:effectLst/>
              <a:latin typeface="Helvetica" pitchFamily="2" charset="0"/>
            </a:endParaRPr>
          </a:p>
        </p:txBody>
      </p:sp>
      <p:sp>
        <p:nvSpPr>
          <p:cNvPr id="7" name="Rectangle 6">
            <a:extLst>
              <a:ext uri="{FF2B5EF4-FFF2-40B4-BE49-F238E27FC236}">
                <a16:creationId xmlns:a16="http://schemas.microsoft.com/office/drawing/2014/main" id="{A22ED2E6-AE87-6E40-B576-536035F5A1EE}"/>
              </a:ext>
            </a:extLst>
          </p:cNvPr>
          <p:cNvSpPr/>
          <p:nvPr/>
        </p:nvSpPr>
        <p:spPr>
          <a:xfrm>
            <a:off x="6553323" y="3082970"/>
            <a:ext cx="1225015" cy="261610"/>
          </a:xfrm>
          <a:prstGeom prst="rect">
            <a:avLst/>
          </a:prstGeom>
        </p:spPr>
        <p:txBody>
          <a:bodyPr wrap="none">
            <a:spAutoFit/>
          </a:bodyPr>
          <a:lstStyle/>
          <a:p>
            <a:r>
              <a:rPr lang="en-US" sz="1100" dirty="0">
                <a:latin typeface="Helvetica" pitchFamily="2" charset="0"/>
              </a:rPr>
              <a:t>1130  C, 1.8 dpa</a:t>
            </a:r>
            <a:endParaRPr lang="en-US" sz="1100" dirty="0">
              <a:effectLst/>
              <a:latin typeface="Helvetica" pitchFamily="2" charset="0"/>
            </a:endParaRPr>
          </a:p>
        </p:txBody>
      </p:sp>
      <p:sp>
        <p:nvSpPr>
          <p:cNvPr id="8" name="Rectangle 7">
            <a:extLst>
              <a:ext uri="{FF2B5EF4-FFF2-40B4-BE49-F238E27FC236}">
                <a16:creationId xmlns:a16="http://schemas.microsoft.com/office/drawing/2014/main" id="{7EAFB8A6-2C53-AF49-875E-2D0C6943D6D3}"/>
              </a:ext>
            </a:extLst>
          </p:cNvPr>
          <p:cNvSpPr/>
          <p:nvPr/>
        </p:nvSpPr>
        <p:spPr>
          <a:xfrm>
            <a:off x="8175892" y="3082970"/>
            <a:ext cx="1225015" cy="261610"/>
          </a:xfrm>
          <a:prstGeom prst="rect">
            <a:avLst/>
          </a:prstGeom>
        </p:spPr>
        <p:txBody>
          <a:bodyPr wrap="none">
            <a:spAutoFit/>
          </a:bodyPr>
          <a:lstStyle/>
          <a:p>
            <a:r>
              <a:rPr lang="en-US" sz="1100" dirty="0">
                <a:latin typeface="Helvetica" pitchFamily="2" charset="0"/>
              </a:rPr>
              <a:t>1130  C, 8.5 dpa</a:t>
            </a:r>
            <a:endParaRPr lang="en-US" sz="1100" dirty="0">
              <a:effectLst/>
              <a:latin typeface="Helvetica" pitchFamily="2" charset="0"/>
            </a:endParaRPr>
          </a:p>
        </p:txBody>
      </p:sp>
      <p:sp>
        <p:nvSpPr>
          <p:cNvPr id="9" name="Rectangle 8">
            <a:extLst>
              <a:ext uri="{FF2B5EF4-FFF2-40B4-BE49-F238E27FC236}">
                <a16:creationId xmlns:a16="http://schemas.microsoft.com/office/drawing/2014/main" id="{505B05CB-08F4-164B-9CDB-622B4A1C45A9}"/>
              </a:ext>
            </a:extLst>
          </p:cNvPr>
          <p:cNvSpPr/>
          <p:nvPr/>
        </p:nvSpPr>
        <p:spPr>
          <a:xfrm>
            <a:off x="10081754" y="3004905"/>
            <a:ext cx="1225015" cy="261610"/>
          </a:xfrm>
          <a:prstGeom prst="rect">
            <a:avLst/>
          </a:prstGeom>
        </p:spPr>
        <p:txBody>
          <a:bodyPr wrap="none">
            <a:spAutoFit/>
          </a:bodyPr>
          <a:lstStyle/>
          <a:p>
            <a:r>
              <a:rPr lang="en-US" sz="1100" dirty="0">
                <a:latin typeface="Helvetica" pitchFamily="2" charset="0"/>
              </a:rPr>
              <a:t>1280  C, 5.0 dpa</a:t>
            </a:r>
            <a:endParaRPr lang="en-US" sz="1100" dirty="0">
              <a:effectLst/>
              <a:latin typeface="Helvetica" pitchFamily="2" charset="0"/>
            </a:endParaRPr>
          </a:p>
        </p:txBody>
      </p:sp>
      <p:sp>
        <p:nvSpPr>
          <p:cNvPr id="10" name="Rectangle 9">
            <a:extLst>
              <a:ext uri="{FF2B5EF4-FFF2-40B4-BE49-F238E27FC236}">
                <a16:creationId xmlns:a16="http://schemas.microsoft.com/office/drawing/2014/main" id="{5B09F7C5-67CF-8C46-8304-29F7A11B29B2}"/>
              </a:ext>
            </a:extLst>
          </p:cNvPr>
          <p:cNvSpPr/>
          <p:nvPr/>
        </p:nvSpPr>
        <p:spPr>
          <a:xfrm>
            <a:off x="6553322" y="4739648"/>
            <a:ext cx="1225015" cy="261610"/>
          </a:xfrm>
          <a:prstGeom prst="rect">
            <a:avLst/>
          </a:prstGeom>
        </p:spPr>
        <p:txBody>
          <a:bodyPr wrap="none">
            <a:spAutoFit/>
          </a:bodyPr>
          <a:lstStyle/>
          <a:p>
            <a:r>
              <a:rPr lang="en-US" sz="1100" dirty="0">
                <a:latin typeface="Helvetica" pitchFamily="2" charset="0"/>
              </a:rPr>
              <a:t>1450  C, 1.8 dpa</a:t>
            </a:r>
            <a:endParaRPr lang="en-US" sz="1100" dirty="0">
              <a:effectLst/>
              <a:latin typeface="Helvetica" pitchFamily="2" charset="0"/>
            </a:endParaRPr>
          </a:p>
        </p:txBody>
      </p:sp>
      <p:sp>
        <p:nvSpPr>
          <p:cNvPr id="11" name="Rectangle 10">
            <a:extLst>
              <a:ext uri="{FF2B5EF4-FFF2-40B4-BE49-F238E27FC236}">
                <a16:creationId xmlns:a16="http://schemas.microsoft.com/office/drawing/2014/main" id="{1C0533CC-AE9D-094C-9A17-0C75DC313A49}"/>
              </a:ext>
            </a:extLst>
          </p:cNvPr>
          <p:cNvSpPr/>
          <p:nvPr/>
        </p:nvSpPr>
        <p:spPr>
          <a:xfrm>
            <a:off x="8277491" y="4739648"/>
            <a:ext cx="1225015" cy="261610"/>
          </a:xfrm>
          <a:prstGeom prst="rect">
            <a:avLst/>
          </a:prstGeom>
        </p:spPr>
        <p:txBody>
          <a:bodyPr wrap="none">
            <a:spAutoFit/>
          </a:bodyPr>
          <a:lstStyle/>
          <a:p>
            <a:r>
              <a:rPr lang="en-US" sz="1100" dirty="0">
                <a:latin typeface="Helvetica" pitchFamily="2" charset="0"/>
              </a:rPr>
              <a:t>1450  C, 5.0 dpa</a:t>
            </a:r>
            <a:endParaRPr lang="en-US" sz="1100" dirty="0">
              <a:effectLst/>
              <a:latin typeface="Helvetica" pitchFamily="2" charset="0"/>
            </a:endParaRPr>
          </a:p>
        </p:txBody>
      </p:sp>
      <p:sp>
        <p:nvSpPr>
          <p:cNvPr id="12" name="Rectangle 11">
            <a:extLst>
              <a:ext uri="{FF2B5EF4-FFF2-40B4-BE49-F238E27FC236}">
                <a16:creationId xmlns:a16="http://schemas.microsoft.com/office/drawing/2014/main" id="{09A8950D-F948-074F-A106-0680561A17E3}"/>
              </a:ext>
            </a:extLst>
          </p:cNvPr>
          <p:cNvSpPr/>
          <p:nvPr/>
        </p:nvSpPr>
        <p:spPr>
          <a:xfrm>
            <a:off x="10081753" y="4739648"/>
            <a:ext cx="1225015" cy="261610"/>
          </a:xfrm>
          <a:prstGeom prst="rect">
            <a:avLst/>
          </a:prstGeom>
        </p:spPr>
        <p:txBody>
          <a:bodyPr wrap="none">
            <a:spAutoFit/>
          </a:bodyPr>
          <a:lstStyle/>
          <a:p>
            <a:r>
              <a:rPr lang="en-US" sz="1100" dirty="0">
                <a:latin typeface="Helvetica" pitchFamily="2" charset="0"/>
              </a:rPr>
              <a:t>1450  C, 8.5 dpa</a:t>
            </a:r>
            <a:endParaRPr lang="en-US" sz="1100" dirty="0">
              <a:effectLst/>
              <a:latin typeface="Helvetica" pitchFamily="2" charset="0"/>
            </a:endParaRPr>
          </a:p>
        </p:txBody>
      </p:sp>
      <p:sp>
        <p:nvSpPr>
          <p:cNvPr id="4" name="Slide Number Placeholder 3">
            <a:extLst>
              <a:ext uri="{FF2B5EF4-FFF2-40B4-BE49-F238E27FC236}">
                <a16:creationId xmlns:a16="http://schemas.microsoft.com/office/drawing/2014/main" id="{6D25DBD7-A652-2744-9757-49E48B0C731E}"/>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spTree>
    <p:extLst>
      <p:ext uri="{BB962C8B-B14F-4D97-AF65-F5344CB8AC3E}">
        <p14:creationId xmlns:p14="http://schemas.microsoft.com/office/powerpoint/2010/main" val="238767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E768-A935-F342-A8D1-4E267FB4C244}"/>
              </a:ext>
            </a:extLst>
          </p:cNvPr>
          <p:cNvSpPr>
            <a:spLocks noGrp="1"/>
          </p:cNvSpPr>
          <p:nvPr>
            <p:ph type="title"/>
          </p:nvPr>
        </p:nvSpPr>
        <p:spPr/>
        <p:txBody>
          <a:bodyPr/>
          <a:lstStyle/>
          <a:p>
            <a:r>
              <a:rPr lang="en-US" dirty="0"/>
              <a:t>Irradiation-Induced Swelling in </a:t>
            </a:r>
            <a:r>
              <a:rPr lang="en-US" dirty="0" err="1"/>
              <a:t>SiC</a:t>
            </a:r>
            <a:endParaRPr lang="en-US" dirty="0"/>
          </a:p>
        </p:txBody>
      </p:sp>
      <p:sp>
        <p:nvSpPr>
          <p:cNvPr id="3" name="Content Placeholder 2">
            <a:extLst>
              <a:ext uri="{FF2B5EF4-FFF2-40B4-BE49-F238E27FC236}">
                <a16:creationId xmlns:a16="http://schemas.microsoft.com/office/drawing/2014/main" id="{EC33DA84-6B86-3845-A6D5-98EB5A1288CD}"/>
              </a:ext>
            </a:extLst>
          </p:cNvPr>
          <p:cNvSpPr>
            <a:spLocks noGrp="1"/>
          </p:cNvSpPr>
          <p:nvPr>
            <p:ph sz="half" idx="1"/>
          </p:nvPr>
        </p:nvSpPr>
        <p:spPr>
          <a:xfrm>
            <a:off x="609599" y="1968503"/>
            <a:ext cx="5926851" cy="4157663"/>
          </a:xfrm>
        </p:spPr>
        <p:txBody>
          <a:bodyPr/>
          <a:lstStyle/>
          <a:p>
            <a:r>
              <a:rPr lang="en-US" sz="2400" dirty="0"/>
              <a:t>The transition from point-defect saturated swelling to void swelling occurs above 1000C</a:t>
            </a:r>
          </a:p>
          <a:p>
            <a:r>
              <a:rPr lang="en-US" sz="2400" dirty="0"/>
              <a:t>Void swelling increases as a function of dose, and is not known to saturate</a:t>
            </a:r>
          </a:p>
          <a:p>
            <a:r>
              <a:rPr lang="en-US" sz="2400" dirty="0"/>
              <a:t>The swelling near the critical amorphization temperature is described as the differential strain between the single interstitial, or tiny interstitial clusters, immobile vacancies, and </a:t>
            </a:r>
            <a:r>
              <a:rPr lang="en-US" sz="2400" dirty="0" err="1"/>
              <a:t>antisite</a:t>
            </a:r>
            <a:r>
              <a:rPr lang="en-US" sz="2400" dirty="0"/>
              <a:t> defects</a:t>
            </a:r>
          </a:p>
          <a:p>
            <a:endParaRPr lang="en-US" sz="2400" dirty="0"/>
          </a:p>
        </p:txBody>
      </p:sp>
      <p:pic>
        <p:nvPicPr>
          <p:cNvPr id="5" name="Content Placeholder 4">
            <a:extLst>
              <a:ext uri="{FF2B5EF4-FFF2-40B4-BE49-F238E27FC236}">
                <a16:creationId xmlns:a16="http://schemas.microsoft.com/office/drawing/2014/main" id="{0E289562-8E23-8646-9690-FD01D359C18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36451" y="1968500"/>
            <a:ext cx="4707097" cy="4157663"/>
          </a:xfrm>
          <a:prstGeom prst="rect">
            <a:avLst/>
          </a:prstGeom>
        </p:spPr>
      </p:pic>
      <p:sp>
        <p:nvSpPr>
          <p:cNvPr id="4" name="Slide Number Placeholder 3">
            <a:extLst>
              <a:ext uri="{FF2B5EF4-FFF2-40B4-BE49-F238E27FC236}">
                <a16:creationId xmlns:a16="http://schemas.microsoft.com/office/drawing/2014/main" id="{0F3053EA-89D8-044D-BA24-295FF82C9761}"/>
              </a:ext>
            </a:extLst>
          </p:cNvPr>
          <p:cNvSpPr>
            <a:spLocks noGrp="1"/>
          </p:cNvSpPr>
          <p:nvPr>
            <p:ph type="sldNum" sz="quarter" idx="12"/>
          </p:nvPr>
        </p:nvSpPr>
        <p:spPr/>
        <p:txBody>
          <a:bodyPr/>
          <a:lstStyle/>
          <a:p>
            <a:pPr>
              <a:defRPr/>
            </a:pPr>
            <a:fld id="{EC35E9FC-F6D5-0349-BBED-EA7D7A9BC49B}" type="slidenum">
              <a:rPr lang="en-US" smtClean="0"/>
              <a:pPr>
                <a:defRPr/>
              </a:pPr>
              <a:t>34</a:t>
            </a:fld>
            <a:endParaRPr lang="en-US"/>
          </a:p>
        </p:txBody>
      </p:sp>
    </p:spTree>
    <p:extLst>
      <p:ext uri="{BB962C8B-B14F-4D97-AF65-F5344CB8AC3E}">
        <p14:creationId xmlns:p14="http://schemas.microsoft.com/office/powerpoint/2010/main" val="3946535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E768-A935-F342-A8D1-4E267FB4C244}"/>
              </a:ext>
            </a:extLst>
          </p:cNvPr>
          <p:cNvSpPr>
            <a:spLocks noGrp="1"/>
          </p:cNvSpPr>
          <p:nvPr>
            <p:ph type="title"/>
          </p:nvPr>
        </p:nvSpPr>
        <p:spPr/>
        <p:txBody>
          <a:bodyPr/>
          <a:lstStyle/>
          <a:p>
            <a:r>
              <a:rPr lang="en-US" dirty="0"/>
              <a:t>Irradiation-Induced Swelling in </a:t>
            </a:r>
            <a:r>
              <a:rPr lang="en-US" dirty="0" err="1"/>
              <a:t>SiC</a:t>
            </a:r>
            <a:endParaRPr lang="en-US" dirty="0"/>
          </a:p>
        </p:txBody>
      </p:sp>
      <p:sp>
        <p:nvSpPr>
          <p:cNvPr id="3" name="Content Placeholder 2">
            <a:extLst>
              <a:ext uri="{FF2B5EF4-FFF2-40B4-BE49-F238E27FC236}">
                <a16:creationId xmlns:a16="http://schemas.microsoft.com/office/drawing/2014/main" id="{EC33DA84-6B86-3845-A6D5-98EB5A1288CD}"/>
              </a:ext>
            </a:extLst>
          </p:cNvPr>
          <p:cNvSpPr>
            <a:spLocks noGrp="1"/>
          </p:cNvSpPr>
          <p:nvPr>
            <p:ph sz="half" idx="1"/>
          </p:nvPr>
        </p:nvSpPr>
        <p:spPr>
          <a:xfrm>
            <a:off x="609599" y="1968503"/>
            <a:ext cx="6017112" cy="4157663"/>
          </a:xfrm>
        </p:spPr>
        <p:txBody>
          <a:bodyPr/>
          <a:lstStyle/>
          <a:p>
            <a:r>
              <a:rPr lang="en-US" sz="2200" dirty="0"/>
              <a:t>Above the critical amorphization temperature, the number of defects surviving recombination is reduced and the mobility of both silicon and carbon interstitials becomes significant</a:t>
            </a:r>
          </a:p>
          <a:p>
            <a:r>
              <a:rPr lang="en-US" sz="2200" dirty="0"/>
              <a:t>Above 1000 C microstructural studies have noted the presence of both Frank loops and tiny voids, indicating limited mobility of vacancies</a:t>
            </a:r>
          </a:p>
          <a:p>
            <a:r>
              <a:rPr lang="en-US" sz="2200" dirty="0"/>
              <a:t>The max irradiation temperature shown is 0.65 </a:t>
            </a:r>
            <a:r>
              <a:rPr lang="en-US" sz="2200" dirty="0" err="1"/>
              <a:t>T</a:t>
            </a:r>
            <a:r>
              <a:rPr lang="en-US" sz="2200" baseline="-25000" dirty="0" err="1"/>
              <a:t>melt</a:t>
            </a:r>
            <a:endParaRPr lang="en-US" sz="2200" baseline="-250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0E289562-8E23-8646-9690-FD01D359C18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36451" y="1968500"/>
            <a:ext cx="4707097" cy="4157663"/>
          </a:xfrm>
          <a:prstGeom prst="rect">
            <a:avLst/>
          </a:prstGeom>
        </p:spPr>
      </p:pic>
      <p:sp>
        <p:nvSpPr>
          <p:cNvPr id="4" name="Slide Number Placeholder 3">
            <a:extLst>
              <a:ext uri="{FF2B5EF4-FFF2-40B4-BE49-F238E27FC236}">
                <a16:creationId xmlns:a16="http://schemas.microsoft.com/office/drawing/2014/main" id="{98489A4B-F623-2B48-82E5-ED4E36D50C76}"/>
              </a:ext>
            </a:extLst>
          </p:cNvPr>
          <p:cNvSpPr>
            <a:spLocks noGrp="1"/>
          </p:cNvSpPr>
          <p:nvPr>
            <p:ph type="sldNum" sz="quarter" idx="12"/>
          </p:nvPr>
        </p:nvSpPr>
        <p:spPr/>
        <p:txBody>
          <a:bodyPr/>
          <a:lstStyle/>
          <a:p>
            <a:pPr>
              <a:defRPr/>
            </a:pPr>
            <a:fld id="{EC35E9FC-F6D5-0349-BBED-EA7D7A9BC49B}" type="slidenum">
              <a:rPr lang="en-US" smtClean="0"/>
              <a:pPr>
                <a:defRPr/>
              </a:pPr>
              <a:t>35</a:t>
            </a:fld>
            <a:endParaRPr lang="en-US"/>
          </a:p>
        </p:txBody>
      </p:sp>
    </p:spTree>
    <p:extLst>
      <p:ext uri="{BB962C8B-B14F-4D97-AF65-F5344CB8AC3E}">
        <p14:creationId xmlns:p14="http://schemas.microsoft.com/office/powerpoint/2010/main" val="2707072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8E768-A935-F342-A8D1-4E267FB4C244}"/>
              </a:ext>
            </a:extLst>
          </p:cNvPr>
          <p:cNvSpPr>
            <a:spLocks noGrp="1"/>
          </p:cNvSpPr>
          <p:nvPr>
            <p:ph type="title"/>
          </p:nvPr>
        </p:nvSpPr>
        <p:spPr/>
        <p:txBody>
          <a:bodyPr/>
          <a:lstStyle/>
          <a:p>
            <a:r>
              <a:rPr lang="en-US" dirty="0"/>
              <a:t>Irradiation-Induced Swelling in </a:t>
            </a:r>
            <a:r>
              <a:rPr lang="en-US" dirty="0" err="1"/>
              <a:t>SiC</a:t>
            </a:r>
            <a:endParaRPr lang="en-US" dirty="0"/>
          </a:p>
        </p:txBody>
      </p:sp>
      <p:sp>
        <p:nvSpPr>
          <p:cNvPr id="3" name="Content Placeholder 2">
            <a:extLst>
              <a:ext uri="{FF2B5EF4-FFF2-40B4-BE49-F238E27FC236}">
                <a16:creationId xmlns:a16="http://schemas.microsoft.com/office/drawing/2014/main" id="{EC33DA84-6B86-3845-A6D5-98EB5A1288CD}"/>
              </a:ext>
            </a:extLst>
          </p:cNvPr>
          <p:cNvSpPr>
            <a:spLocks noGrp="1"/>
          </p:cNvSpPr>
          <p:nvPr>
            <p:ph sz="half" idx="1"/>
          </p:nvPr>
        </p:nvSpPr>
        <p:spPr>
          <a:xfrm>
            <a:off x="609599" y="1968503"/>
            <a:ext cx="6017112" cy="4157663"/>
          </a:xfrm>
        </p:spPr>
        <p:txBody>
          <a:bodyPr/>
          <a:lstStyle/>
          <a:p>
            <a:r>
              <a:rPr lang="en-US" sz="2200" dirty="0"/>
              <a:t>In typical </a:t>
            </a:r>
            <a:r>
              <a:rPr lang="en-US" sz="2200" dirty="0" err="1"/>
              <a:t>fcc</a:t>
            </a:r>
            <a:r>
              <a:rPr lang="en-US" sz="2200" dirty="0"/>
              <a:t> metal systems void swelling typically begins at ~0.35Tm, goes through a maximum value, and decreases to nil swelling by ~0.55Tm</a:t>
            </a:r>
          </a:p>
          <a:p>
            <a:r>
              <a:rPr lang="en-US" sz="2200" dirty="0"/>
              <a:t>The voids in </a:t>
            </a:r>
            <a:r>
              <a:rPr lang="en-US" sz="2200" dirty="0" err="1"/>
              <a:t>SiC</a:t>
            </a:r>
            <a:r>
              <a:rPr lang="en-US" sz="2200" dirty="0"/>
              <a:t> are continuing to grow in </a:t>
            </a:r>
            <a:r>
              <a:rPr lang="en-US" sz="2200" dirty="0" err="1"/>
              <a:t>SiC</a:t>
            </a:r>
            <a:r>
              <a:rPr lang="en-US" sz="2200" dirty="0"/>
              <a:t> irradiated to 1773 K, thus the energies for diffusion of either the Si or C vacancy or both must be quite high</a:t>
            </a:r>
          </a:p>
          <a:p>
            <a:r>
              <a:rPr lang="en-US" sz="2200" dirty="0"/>
              <a:t>This has been confirmed through DFT methods</a:t>
            </a:r>
          </a:p>
          <a:p>
            <a:r>
              <a:rPr lang="en-US" sz="2200" dirty="0"/>
              <a:t>It is unclear how swelling will increase as a function of dose above 10 dpa</a:t>
            </a:r>
          </a:p>
          <a:p>
            <a:endParaRPr lang="en-US" sz="2200" dirty="0"/>
          </a:p>
          <a:p>
            <a:endParaRPr lang="en-US" sz="22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0E289562-8E23-8646-9690-FD01D359C18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36451" y="1968500"/>
            <a:ext cx="4707097" cy="4157663"/>
          </a:xfrm>
          <a:prstGeom prst="rect">
            <a:avLst/>
          </a:prstGeom>
        </p:spPr>
      </p:pic>
      <p:sp>
        <p:nvSpPr>
          <p:cNvPr id="4" name="Slide Number Placeholder 3">
            <a:extLst>
              <a:ext uri="{FF2B5EF4-FFF2-40B4-BE49-F238E27FC236}">
                <a16:creationId xmlns:a16="http://schemas.microsoft.com/office/drawing/2014/main" id="{1D24B6BE-B35F-E044-B8DC-C2678633E4A3}"/>
              </a:ext>
            </a:extLst>
          </p:cNvPr>
          <p:cNvSpPr>
            <a:spLocks noGrp="1"/>
          </p:cNvSpPr>
          <p:nvPr>
            <p:ph type="sldNum" sz="quarter" idx="12"/>
          </p:nvPr>
        </p:nvSpPr>
        <p:spPr/>
        <p:txBody>
          <a:bodyPr/>
          <a:lstStyle/>
          <a:p>
            <a:pPr>
              <a:defRPr/>
            </a:pPr>
            <a:fld id="{EC35E9FC-F6D5-0349-BBED-EA7D7A9BC49B}" type="slidenum">
              <a:rPr lang="en-US" smtClean="0"/>
              <a:pPr>
                <a:defRPr/>
              </a:pPr>
              <a:t>36</a:t>
            </a:fld>
            <a:endParaRPr lang="en-US"/>
          </a:p>
        </p:txBody>
      </p:sp>
    </p:spTree>
    <p:extLst>
      <p:ext uri="{BB962C8B-B14F-4D97-AF65-F5344CB8AC3E}">
        <p14:creationId xmlns:p14="http://schemas.microsoft.com/office/powerpoint/2010/main" val="3503524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E8AD-1ED9-E044-977B-436EBFDABD10}"/>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3756E65-B45F-DE49-A02A-453904A0D063}"/>
              </a:ext>
            </a:extLst>
          </p:cNvPr>
          <p:cNvSpPr>
            <a:spLocks noGrp="1"/>
          </p:cNvSpPr>
          <p:nvPr>
            <p:ph sz="half" idx="1"/>
          </p:nvPr>
        </p:nvSpPr>
        <p:spPr>
          <a:xfrm>
            <a:off x="609600" y="1968503"/>
            <a:ext cx="6045778" cy="4157663"/>
          </a:xfrm>
        </p:spPr>
        <p:txBody>
          <a:bodyPr/>
          <a:lstStyle/>
          <a:p>
            <a:r>
              <a:rPr lang="en-US" sz="2400" dirty="0" err="1"/>
              <a:t>SiC</a:t>
            </a:r>
            <a:r>
              <a:rPr lang="en-US" sz="2400" dirty="0"/>
              <a:t> is a ceramic with a band gap, and thus thermal conductivity is based on phonons</a:t>
            </a:r>
          </a:p>
          <a:p>
            <a:r>
              <a:rPr lang="en-US" sz="2400" dirty="0"/>
              <a:t>The conduction heat can be generally described by the strength of the individual contributors to phonon scattering: grain boundary scattering; phonon–phonon interaction; and defect scattering</a:t>
            </a:r>
          </a:p>
          <a:p>
            <a:r>
              <a:rPr lang="en-US" sz="2400" dirty="0"/>
              <a:t>Each of these types occurs at differing phonon frequencies and can be considered separable</a:t>
            </a:r>
          </a:p>
          <a:p>
            <a:endParaRPr lang="en-US" sz="2400" dirty="0"/>
          </a:p>
          <a:p>
            <a:endParaRPr lang="en-US" sz="2400" dirty="0"/>
          </a:p>
        </p:txBody>
      </p:sp>
      <p:pic>
        <p:nvPicPr>
          <p:cNvPr id="5" name="Content Placeholder 4">
            <a:extLst>
              <a:ext uri="{FF2B5EF4-FFF2-40B4-BE49-F238E27FC236}">
                <a16:creationId xmlns:a16="http://schemas.microsoft.com/office/drawing/2014/main" id="{09C2E20E-F2B5-9341-B5E7-70810E8C88A4}"/>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655378" y="1968500"/>
            <a:ext cx="4469244" cy="4157663"/>
          </a:xfrm>
          <a:prstGeom prst="rect">
            <a:avLst/>
          </a:prstGeom>
        </p:spPr>
      </p:pic>
      <p:pic>
        <p:nvPicPr>
          <p:cNvPr id="6" name="Picture 5">
            <a:extLst>
              <a:ext uri="{FF2B5EF4-FFF2-40B4-BE49-F238E27FC236}">
                <a16:creationId xmlns:a16="http://schemas.microsoft.com/office/drawing/2014/main" id="{10075955-4B76-3449-A708-470A289E38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97084" y="6126163"/>
            <a:ext cx="2222500" cy="292100"/>
          </a:xfrm>
          <a:prstGeom prst="rect">
            <a:avLst/>
          </a:prstGeom>
        </p:spPr>
      </p:pic>
      <p:sp>
        <p:nvSpPr>
          <p:cNvPr id="4" name="Slide Number Placeholder 3">
            <a:extLst>
              <a:ext uri="{FF2B5EF4-FFF2-40B4-BE49-F238E27FC236}">
                <a16:creationId xmlns:a16="http://schemas.microsoft.com/office/drawing/2014/main" id="{6711FC71-58EB-7144-8DF1-263329C1DEB6}"/>
              </a:ext>
            </a:extLst>
          </p:cNvPr>
          <p:cNvSpPr>
            <a:spLocks noGrp="1"/>
          </p:cNvSpPr>
          <p:nvPr>
            <p:ph type="sldNum" sz="quarter" idx="12"/>
          </p:nvPr>
        </p:nvSpPr>
        <p:spPr/>
        <p:txBody>
          <a:bodyPr/>
          <a:lstStyle/>
          <a:p>
            <a:pPr>
              <a:defRPr/>
            </a:pPr>
            <a:fld id="{EC35E9FC-F6D5-0349-BBED-EA7D7A9BC49B}" type="slidenum">
              <a:rPr lang="en-US" smtClean="0"/>
              <a:pPr>
                <a:defRPr/>
              </a:pPr>
              <a:t>37</a:t>
            </a:fld>
            <a:endParaRPr lang="en-US"/>
          </a:p>
        </p:txBody>
      </p:sp>
    </p:spTree>
    <p:extLst>
      <p:ext uri="{BB962C8B-B14F-4D97-AF65-F5344CB8AC3E}">
        <p14:creationId xmlns:p14="http://schemas.microsoft.com/office/powerpoint/2010/main" val="182112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E8AD-1ED9-E044-977B-436EBFDABD10}"/>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3756E65-B45F-DE49-A02A-453904A0D063}"/>
              </a:ext>
            </a:extLst>
          </p:cNvPr>
          <p:cNvSpPr>
            <a:spLocks noGrp="1"/>
          </p:cNvSpPr>
          <p:nvPr>
            <p:ph sz="half" idx="1"/>
          </p:nvPr>
        </p:nvSpPr>
        <p:spPr>
          <a:xfrm>
            <a:off x="609600" y="1968503"/>
            <a:ext cx="5855746" cy="4157663"/>
          </a:xfrm>
        </p:spPr>
        <p:txBody>
          <a:bodyPr/>
          <a:lstStyle/>
          <a:p>
            <a:r>
              <a:rPr lang="en-US" sz="2400" dirty="0"/>
              <a:t>The unirradiated k</a:t>
            </a:r>
            <a:r>
              <a:rPr lang="en-US" sz="2400" baseline="-25000" dirty="0"/>
              <a:t>th</a:t>
            </a:r>
            <a:r>
              <a:rPr lang="en-US" sz="2400" dirty="0"/>
              <a:t> is highly dependent upon initial microstructure and temperature</a:t>
            </a:r>
          </a:p>
          <a:p>
            <a:r>
              <a:rPr lang="en-US" sz="2400" dirty="0"/>
              <a:t>Initial microstructure can be tailored, but the temperature dependence cannot be removed</a:t>
            </a:r>
          </a:p>
          <a:p>
            <a:endParaRPr lang="en-US" sz="2400" dirty="0"/>
          </a:p>
        </p:txBody>
      </p:sp>
      <p:pic>
        <p:nvPicPr>
          <p:cNvPr id="5" name="Content Placeholder 4">
            <a:extLst>
              <a:ext uri="{FF2B5EF4-FFF2-40B4-BE49-F238E27FC236}">
                <a16:creationId xmlns:a16="http://schemas.microsoft.com/office/drawing/2014/main" id="{09C2E20E-F2B5-9341-B5E7-70810E8C88A4}"/>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655378" y="1968500"/>
            <a:ext cx="4469244" cy="4157663"/>
          </a:xfrm>
          <a:prstGeom prst="rect">
            <a:avLst/>
          </a:prstGeom>
        </p:spPr>
      </p:pic>
      <p:pic>
        <p:nvPicPr>
          <p:cNvPr id="6" name="Picture 5">
            <a:extLst>
              <a:ext uri="{FF2B5EF4-FFF2-40B4-BE49-F238E27FC236}">
                <a16:creationId xmlns:a16="http://schemas.microsoft.com/office/drawing/2014/main" id="{10075955-4B76-3449-A708-470A289E38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6223" y="4835245"/>
            <a:ext cx="2222500" cy="292100"/>
          </a:xfrm>
          <a:prstGeom prst="rect">
            <a:avLst/>
          </a:prstGeom>
        </p:spPr>
      </p:pic>
      <p:sp>
        <p:nvSpPr>
          <p:cNvPr id="4" name="Slide Number Placeholder 3">
            <a:extLst>
              <a:ext uri="{FF2B5EF4-FFF2-40B4-BE49-F238E27FC236}">
                <a16:creationId xmlns:a16="http://schemas.microsoft.com/office/drawing/2014/main" id="{E8FE24FA-B0D1-DC45-B164-153C7CD9C29D}"/>
              </a:ext>
            </a:extLst>
          </p:cNvPr>
          <p:cNvSpPr>
            <a:spLocks noGrp="1"/>
          </p:cNvSpPr>
          <p:nvPr>
            <p:ph type="sldNum" sz="quarter" idx="12"/>
          </p:nvPr>
        </p:nvSpPr>
        <p:spPr/>
        <p:txBody>
          <a:bodyPr/>
          <a:lstStyle/>
          <a:p>
            <a:pPr>
              <a:defRPr/>
            </a:pPr>
            <a:fld id="{EC35E9FC-F6D5-0349-BBED-EA7D7A9BC49B}" type="slidenum">
              <a:rPr lang="en-US" smtClean="0"/>
              <a:pPr>
                <a:defRPr/>
              </a:pPr>
              <a:t>38</a:t>
            </a:fld>
            <a:endParaRPr lang="en-US"/>
          </a:p>
        </p:txBody>
      </p:sp>
    </p:spTree>
    <p:extLst>
      <p:ext uri="{BB962C8B-B14F-4D97-AF65-F5344CB8AC3E}">
        <p14:creationId xmlns:p14="http://schemas.microsoft.com/office/powerpoint/2010/main" val="13469380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E8AD-1ED9-E044-977B-436EBFDABD10}"/>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3756E65-B45F-DE49-A02A-453904A0D063}"/>
              </a:ext>
            </a:extLst>
          </p:cNvPr>
          <p:cNvSpPr>
            <a:spLocks noGrp="1"/>
          </p:cNvSpPr>
          <p:nvPr>
            <p:ph sz="half" idx="1"/>
          </p:nvPr>
        </p:nvSpPr>
        <p:spPr>
          <a:xfrm>
            <a:off x="609600" y="1968503"/>
            <a:ext cx="5855746" cy="4157663"/>
          </a:xfrm>
        </p:spPr>
        <p:txBody>
          <a:bodyPr/>
          <a:lstStyle/>
          <a:p>
            <a:r>
              <a:rPr lang="en-US" sz="2400" dirty="0"/>
              <a:t>At low temperatures irradiation produces simple defects and defect clusters that very effectively scatter phonons</a:t>
            </a:r>
          </a:p>
          <a:p>
            <a:r>
              <a:rPr lang="en-US" sz="2400" dirty="0"/>
              <a:t>In this case, defect scattering quickly dominates, with saturation thermal conductivity typically achieved by a few dpa</a:t>
            </a:r>
          </a:p>
          <a:p>
            <a:r>
              <a:rPr lang="en-US" sz="2400" dirty="0"/>
              <a:t>Defect scattering is sufficiently present to eliminate the temperature dependence</a:t>
            </a:r>
          </a:p>
          <a:p>
            <a:endParaRPr lang="en-US" sz="2400" dirty="0"/>
          </a:p>
          <a:p>
            <a:endParaRPr lang="en-US" sz="2400" dirty="0"/>
          </a:p>
        </p:txBody>
      </p:sp>
      <p:pic>
        <p:nvPicPr>
          <p:cNvPr id="8" name="Content Placeholder 7">
            <a:extLst>
              <a:ext uri="{FF2B5EF4-FFF2-40B4-BE49-F238E27FC236}">
                <a16:creationId xmlns:a16="http://schemas.microsoft.com/office/drawing/2014/main" id="{BAE249BE-9E7F-A94E-A8AA-954DDE56E9C2}"/>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820246" y="1968500"/>
            <a:ext cx="4139507" cy="4157663"/>
          </a:xfrm>
          <a:prstGeom prst="rect">
            <a:avLst/>
          </a:prstGeom>
        </p:spPr>
      </p:pic>
      <p:sp>
        <p:nvSpPr>
          <p:cNvPr id="4" name="Slide Number Placeholder 3">
            <a:extLst>
              <a:ext uri="{FF2B5EF4-FFF2-40B4-BE49-F238E27FC236}">
                <a16:creationId xmlns:a16="http://schemas.microsoft.com/office/drawing/2014/main" id="{A725E32D-D551-D147-9B83-57143EC4B243}"/>
              </a:ext>
            </a:extLst>
          </p:cNvPr>
          <p:cNvSpPr>
            <a:spLocks noGrp="1"/>
          </p:cNvSpPr>
          <p:nvPr>
            <p:ph type="sldNum" sz="quarter" idx="12"/>
          </p:nvPr>
        </p:nvSpPr>
        <p:spPr/>
        <p:txBody>
          <a:bodyPr/>
          <a:lstStyle/>
          <a:p>
            <a:pPr>
              <a:defRPr/>
            </a:pPr>
            <a:fld id="{EC35E9FC-F6D5-0349-BBED-EA7D7A9BC49B}" type="slidenum">
              <a:rPr lang="en-US" smtClean="0"/>
              <a:pPr>
                <a:defRPr/>
              </a:pPr>
              <a:t>39</a:t>
            </a:fld>
            <a:endParaRPr lang="en-US"/>
          </a:p>
        </p:txBody>
      </p:sp>
    </p:spTree>
    <p:extLst>
      <p:ext uri="{BB962C8B-B14F-4D97-AF65-F5344CB8AC3E}">
        <p14:creationId xmlns:p14="http://schemas.microsoft.com/office/powerpoint/2010/main" val="3941860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3720-A247-824F-A89A-B5DD65E1FD0C}"/>
              </a:ext>
            </a:extLst>
          </p:cNvPr>
          <p:cNvSpPr>
            <a:spLocks noGrp="1"/>
          </p:cNvSpPr>
          <p:nvPr>
            <p:ph type="title"/>
          </p:nvPr>
        </p:nvSpPr>
        <p:spPr/>
        <p:txBody>
          <a:bodyPr/>
          <a:lstStyle/>
          <a:p>
            <a:r>
              <a:rPr lang="en-US" dirty="0"/>
              <a:t>Fuel Kernel + Buffer</a:t>
            </a:r>
          </a:p>
        </p:txBody>
      </p:sp>
      <p:sp>
        <p:nvSpPr>
          <p:cNvPr id="3" name="Content Placeholder 2">
            <a:extLst>
              <a:ext uri="{FF2B5EF4-FFF2-40B4-BE49-F238E27FC236}">
                <a16:creationId xmlns:a16="http://schemas.microsoft.com/office/drawing/2014/main" id="{C707EB7C-BD3B-DF44-912E-86D0003CD4A5}"/>
              </a:ext>
            </a:extLst>
          </p:cNvPr>
          <p:cNvSpPr>
            <a:spLocks noGrp="1"/>
          </p:cNvSpPr>
          <p:nvPr>
            <p:ph sz="half" idx="1"/>
          </p:nvPr>
        </p:nvSpPr>
        <p:spPr/>
        <p:txBody>
          <a:bodyPr>
            <a:normAutofit fontScale="62500" lnSpcReduction="20000"/>
          </a:bodyPr>
          <a:lstStyle/>
          <a:p>
            <a:r>
              <a:rPr lang="en-US" dirty="0"/>
              <a:t>A variety of fissile and fertile kernels have been used in particles, including ThC2, ThO2, PuO2, (</a:t>
            </a:r>
            <a:r>
              <a:rPr lang="en-US" dirty="0" err="1"/>
              <a:t>Th,U</a:t>
            </a:r>
            <a:r>
              <a:rPr lang="en-US" dirty="0"/>
              <a:t>)O2, UC2, UO2, and UCO</a:t>
            </a:r>
          </a:p>
          <a:p>
            <a:r>
              <a:rPr lang="en-US" dirty="0"/>
              <a:t>Nominal fuel kernel diameters range between 100 and 500 microns</a:t>
            </a:r>
          </a:p>
          <a:p>
            <a:r>
              <a:rPr lang="en-US" dirty="0"/>
              <a:t>The fuel kernel is surrounded by a porous graphite buffer layer that absorbs fission recoils and allows space for swelling and fission gases produced during irradiation</a:t>
            </a:r>
          </a:p>
          <a:p>
            <a:r>
              <a:rPr lang="en-US" dirty="0"/>
              <a:t>The buffer layer is generally about 100-micron thick</a:t>
            </a:r>
          </a:p>
          <a:p>
            <a:endParaRPr lang="en-US" dirty="0"/>
          </a:p>
          <a:p>
            <a:endParaRPr lang="en-US" dirty="0"/>
          </a:p>
          <a:p>
            <a:endParaRPr lang="en-US" dirty="0"/>
          </a:p>
        </p:txBody>
      </p:sp>
      <p:pic>
        <p:nvPicPr>
          <p:cNvPr id="9" name="Content Placeholder 8">
            <a:extLst>
              <a:ext uri="{FF2B5EF4-FFF2-40B4-BE49-F238E27FC236}">
                <a16:creationId xmlns:a16="http://schemas.microsoft.com/office/drawing/2014/main" id="{73B099FA-CE73-1548-92E5-DCD7557289D4}"/>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724650" y="2421731"/>
            <a:ext cx="4330700" cy="3251200"/>
          </a:xfrm>
          <a:prstGeom prst="rect">
            <a:avLst/>
          </a:prstGeom>
        </p:spPr>
      </p:pic>
    </p:spTree>
    <p:extLst>
      <p:ext uri="{BB962C8B-B14F-4D97-AF65-F5344CB8AC3E}">
        <p14:creationId xmlns:p14="http://schemas.microsoft.com/office/powerpoint/2010/main" val="3860654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E8AD-1ED9-E044-977B-436EBFDABD10}"/>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3756E65-B45F-DE49-A02A-453904A0D063}"/>
              </a:ext>
            </a:extLst>
          </p:cNvPr>
          <p:cNvSpPr>
            <a:spLocks noGrp="1"/>
          </p:cNvSpPr>
          <p:nvPr>
            <p:ph sz="half" idx="1"/>
          </p:nvPr>
        </p:nvSpPr>
        <p:spPr>
          <a:xfrm>
            <a:off x="609600" y="1968503"/>
            <a:ext cx="5855746" cy="4157663"/>
          </a:xfrm>
        </p:spPr>
        <p:txBody>
          <a:bodyPr/>
          <a:lstStyle/>
          <a:p>
            <a:endParaRPr lang="en-US" sz="2400" dirty="0"/>
          </a:p>
          <a:p>
            <a:endParaRPr lang="en-US" sz="2400" dirty="0"/>
          </a:p>
        </p:txBody>
      </p:sp>
      <p:pic>
        <p:nvPicPr>
          <p:cNvPr id="6" name="Content Placeholder 5">
            <a:extLst>
              <a:ext uri="{FF2B5EF4-FFF2-40B4-BE49-F238E27FC236}">
                <a16:creationId xmlns:a16="http://schemas.microsoft.com/office/drawing/2014/main" id="{ACE0CC0A-2F1F-9C40-A2D7-AD26591F93E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15910" y="2345018"/>
            <a:ext cx="2969338" cy="3141382"/>
          </a:xfrm>
          <a:prstGeom prst="rect">
            <a:avLst/>
          </a:prstGeom>
        </p:spPr>
      </p:pic>
      <p:pic>
        <p:nvPicPr>
          <p:cNvPr id="7" name="Picture 6">
            <a:extLst>
              <a:ext uri="{FF2B5EF4-FFF2-40B4-BE49-F238E27FC236}">
                <a16:creationId xmlns:a16="http://schemas.microsoft.com/office/drawing/2014/main" id="{B091F565-C9AC-7C4E-9D36-E5BA8BDE10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83411" y="2011366"/>
            <a:ext cx="2808589" cy="3475034"/>
          </a:xfrm>
          <a:prstGeom prst="rect">
            <a:avLst/>
          </a:prstGeom>
        </p:spPr>
      </p:pic>
      <p:sp>
        <p:nvSpPr>
          <p:cNvPr id="9" name="Content Placeholder 2">
            <a:extLst>
              <a:ext uri="{FF2B5EF4-FFF2-40B4-BE49-F238E27FC236}">
                <a16:creationId xmlns:a16="http://schemas.microsoft.com/office/drawing/2014/main" id="{22A99754-751D-8C40-9109-7DA406691619}"/>
              </a:ext>
            </a:extLst>
          </p:cNvPr>
          <p:cNvSpPr txBox="1">
            <a:spLocks/>
          </p:cNvSpPr>
          <p:nvPr/>
        </p:nvSpPr>
        <p:spPr bwMode="auto">
          <a:xfrm>
            <a:off x="762000" y="2120903"/>
            <a:ext cx="5855746" cy="415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000" dirty="0"/>
              <a:t>The thermal defect resistance is defined as the difference between the reciprocals of the irradiated and nonirradiated thermal conductivity (1/</a:t>
            </a:r>
            <a:r>
              <a:rPr lang="en-US" sz="2000" dirty="0" err="1"/>
              <a:t>K</a:t>
            </a:r>
            <a:r>
              <a:rPr lang="en-US" sz="2000" baseline="-25000" dirty="0" err="1"/>
              <a:t>rd</a:t>
            </a:r>
            <a:r>
              <a:rPr lang="en-US" sz="2000" dirty="0"/>
              <a:t> = 1/</a:t>
            </a:r>
            <a:r>
              <a:rPr lang="en-US" sz="2000" dirty="0" err="1"/>
              <a:t>K</a:t>
            </a:r>
            <a:r>
              <a:rPr lang="en-US" sz="2000" baseline="-25000" dirty="0" err="1"/>
              <a:t>irr</a:t>
            </a:r>
            <a:r>
              <a:rPr lang="en-US" sz="2000" dirty="0"/>
              <a:t> – 1/</a:t>
            </a:r>
            <a:r>
              <a:rPr lang="en-US" sz="2000" dirty="0" err="1"/>
              <a:t>K</a:t>
            </a:r>
            <a:r>
              <a:rPr lang="en-US" sz="2000" baseline="-25000" dirty="0" err="1"/>
              <a:t>nonirr</a:t>
            </a:r>
            <a:r>
              <a:rPr lang="en-US" sz="2000" dirty="0"/>
              <a:t>)</a:t>
            </a:r>
          </a:p>
          <a:p>
            <a:r>
              <a:rPr lang="en-US" sz="2000" dirty="0"/>
              <a:t>This term can be related directly to the defect type and concentration present in irradiated ceramics</a:t>
            </a:r>
          </a:p>
          <a:p>
            <a:r>
              <a:rPr lang="en-US" sz="2000" dirty="0"/>
              <a:t>The thermal defect resistance is directly proportional to the irradiation-induced swelling in </a:t>
            </a:r>
            <a:r>
              <a:rPr lang="en-US" sz="2000" dirty="0" err="1"/>
              <a:t>SiC</a:t>
            </a:r>
            <a:r>
              <a:rPr lang="en-US" sz="2000" dirty="0"/>
              <a:t>, and is independent of temperature</a:t>
            </a:r>
          </a:p>
          <a:p>
            <a:r>
              <a:rPr lang="en-US" sz="2000" dirty="0"/>
              <a:t>This allows an indirect determination of thermal conductivity by measurement of the density change in the TRISO </a:t>
            </a:r>
            <a:r>
              <a:rPr lang="en-US" sz="2000" dirty="0" err="1"/>
              <a:t>SiC</a:t>
            </a:r>
            <a:r>
              <a:rPr lang="en-US" sz="2000" dirty="0"/>
              <a:t> shell</a:t>
            </a:r>
          </a:p>
          <a:p>
            <a:pPr marL="0" indent="0">
              <a:buNone/>
            </a:pPr>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282BE51A-AAD1-984F-8E06-3D029832E119}"/>
              </a:ext>
            </a:extLst>
          </p:cNvPr>
          <p:cNvSpPr>
            <a:spLocks noGrp="1"/>
          </p:cNvSpPr>
          <p:nvPr>
            <p:ph type="sldNum" sz="quarter" idx="12"/>
          </p:nvPr>
        </p:nvSpPr>
        <p:spPr/>
        <p:txBody>
          <a:bodyPr/>
          <a:lstStyle/>
          <a:p>
            <a:pPr>
              <a:defRPr/>
            </a:pPr>
            <a:fld id="{EC35E9FC-F6D5-0349-BBED-EA7D7A9BC49B}" type="slidenum">
              <a:rPr lang="en-US" smtClean="0"/>
              <a:pPr>
                <a:defRPr/>
              </a:pPr>
              <a:t>40</a:t>
            </a:fld>
            <a:endParaRPr lang="en-US"/>
          </a:p>
        </p:txBody>
      </p:sp>
    </p:spTree>
    <p:extLst>
      <p:ext uri="{BB962C8B-B14F-4D97-AF65-F5344CB8AC3E}">
        <p14:creationId xmlns:p14="http://schemas.microsoft.com/office/powerpoint/2010/main" val="3320645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F246-B5CC-9544-B2A6-036175CF44C5}"/>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EA27E7EA-9334-B745-88DC-5034E8BF2B52}"/>
              </a:ext>
            </a:extLst>
          </p:cNvPr>
          <p:cNvSpPr>
            <a:spLocks noGrp="1"/>
          </p:cNvSpPr>
          <p:nvPr>
            <p:ph sz="half" idx="1"/>
          </p:nvPr>
        </p:nvSpPr>
        <p:spPr>
          <a:xfrm>
            <a:off x="609599" y="1968503"/>
            <a:ext cx="5769686" cy="4157663"/>
          </a:xfrm>
        </p:spPr>
        <p:txBody>
          <a:bodyPr/>
          <a:lstStyle/>
          <a:p>
            <a:r>
              <a:rPr lang="en-US" sz="2200" dirty="0"/>
              <a:t>In the high temperature void swelling regime, thermal conductivity degradation is not expected to saturate, as voids continue to grow and scatter phonons</a:t>
            </a:r>
          </a:p>
          <a:p>
            <a:r>
              <a:rPr lang="en-US" sz="2200" dirty="0"/>
              <a:t>Additionally, the linear relationship between swelling and thermal defect resistance does not exist at high temperature</a:t>
            </a:r>
          </a:p>
          <a:p>
            <a:r>
              <a:rPr lang="en-US" sz="2200" dirty="0"/>
              <a:t>Generally, void swelling does not degrade thermal conductivity as severely as point defects, but data at high T is quite limited</a:t>
            </a:r>
          </a:p>
          <a:p>
            <a:endParaRPr lang="en-US" sz="2200" dirty="0"/>
          </a:p>
        </p:txBody>
      </p:sp>
      <p:pic>
        <p:nvPicPr>
          <p:cNvPr id="5" name="Content Placeholder 4">
            <a:extLst>
              <a:ext uri="{FF2B5EF4-FFF2-40B4-BE49-F238E27FC236}">
                <a16:creationId xmlns:a16="http://schemas.microsoft.com/office/drawing/2014/main" id="{FE2CBB67-EB10-A74E-B49A-35E6A1508B6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1981306"/>
            <a:ext cx="5384800" cy="4132051"/>
          </a:xfrm>
          <a:prstGeom prst="rect">
            <a:avLst/>
          </a:prstGeom>
        </p:spPr>
      </p:pic>
      <p:sp>
        <p:nvSpPr>
          <p:cNvPr id="4" name="Slide Number Placeholder 3">
            <a:extLst>
              <a:ext uri="{FF2B5EF4-FFF2-40B4-BE49-F238E27FC236}">
                <a16:creationId xmlns:a16="http://schemas.microsoft.com/office/drawing/2014/main" id="{75255BDD-884B-2741-8566-BD77231A5E05}"/>
              </a:ext>
            </a:extLst>
          </p:cNvPr>
          <p:cNvSpPr>
            <a:spLocks noGrp="1"/>
          </p:cNvSpPr>
          <p:nvPr>
            <p:ph type="sldNum" sz="quarter" idx="12"/>
          </p:nvPr>
        </p:nvSpPr>
        <p:spPr/>
        <p:txBody>
          <a:bodyPr/>
          <a:lstStyle/>
          <a:p>
            <a:pPr>
              <a:defRPr/>
            </a:pPr>
            <a:fld id="{EC35E9FC-F6D5-0349-BBED-EA7D7A9BC49B}" type="slidenum">
              <a:rPr lang="en-US" smtClean="0"/>
              <a:pPr>
                <a:defRPr/>
              </a:pPr>
              <a:t>41</a:t>
            </a:fld>
            <a:endParaRPr lang="en-US"/>
          </a:p>
        </p:txBody>
      </p:sp>
    </p:spTree>
    <p:extLst>
      <p:ext uri="{BB962C8B-B14F-4D97-AF65-F5344CB8AC3E}">
        <p14:creationId xmlns:p14="http://schemas.microsoft.com/office/powerpoint/2010/main" val="2124457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7D36-EB06-4549-A44D-7339388524BB}"/>
              </a:ext>
            </a:extLst>
          </p:cNvPr>
          <p:cNvSpPr>
            <a:spLocks noGrp="1"/>
          </p:cNvSpPr>
          <p:nvPr>
            <p:ph type="title"/>
          </p:nvPr>
        </p:nvSpPr>
        <p:spPr/>
        <p:txBody>
          <a:bodyPr/>
          <a:lstStyle/>
          <a:p>
            <a:r>
              <a:rPr lang="en-US" dirty="0" err="1"/>
              <a:t>SiC</a:t>
            </a:r>
            <a:r>
              <a:rPr lang="en-US" dirty="0"/>
              <a:t> Mechanical Properties</a:t>
            </a:r>
          </a:p>
        </p:txBody>
      </p:sp>
      <p:sp>
        <p:nvSpPr>
          <p:cNvPr id="3" name="Content Placeholder 2">
            <a:extLst>
              <a:ext uri="{FF2B5EF4-FFF2-40B4-BE49-F238E27FC236}">
                <a16:creationId xmlns:a16="http://schemas.microsoft.com/office/drawing/2014/main" id="{060CE1D1-7751-5B4B-BEC0-A8BD64CDA357}"/>
              </a:ext>
            </a:extLst>
          </p:cNvPr>
          <p:cNvSpPr>
            <a:spLocks noGrp="1"/>
          </p:cNvSpPr>
          <p:nvPr>
            <p:ph sz="half" idx="1"/>
          </p:nvPr>
        </p:nvSpPr>
        <p:spPr>
          <a:xfrm>
            <a:off x="609600" y="1968503"/>
            <a:ext cx="6953026" cy="4157663"/>
          </a:xfrm>
        </p:spPr>
        <p:txBody>
          <a:bodyPr/>
          <a:lstStyle/>
          <a:p>
            <a:r>
              <a:rPr lang="en-US" sz="2400" dirty="0"/>
              <a:t>Irradiation generally reduces modulus to a greater extent for lower temperature irradiation, while the modulus reduction becomes negligible when irradiation temperature reaches or exceeds 1273 K</a:t>
            </a:r>
          </a:p>
          <a:p>
            <a:r>
              <a:rPr lang="en-US" sz="2400" dirty="0"/>
              <a:t>Irradiation-induced toughening (increase in fracture toughness) seems to be significant at 573–1273K in spite of the decrease in elastic modulus</a:t>
            </a:r>
          </a:p>
          <a:p>
            <a:r>
              <a:rPr lang="en-US" sz="2400" dirty="0"/>
              <a:t>However, there is significant scatter in the data</a:t>
            </a:r>
          </a:p>
          <a:p>
            <a:endParaRPr lang="en-US" sz="2400" dirty="0"/>
          </a:p>
          <a:p>
            <a:endParaRPr lang="en-US" sz="2400" dirty="0"/>
          </a:p>
        </p:txBody>
      </p:sp>
      <p:pic>
        <p:nvPicPr>
          <p:cNvPr id="5" name="Content Placeholder 4">
            <a:extLst>
              <a:ext uri="{FF2B5EF4-FFF2-40B4-BE49-F238E27FC236}">
                <a16:creationId xmlns:a16="http://schemas.microsoft.com/office/drawing/2014/main" id="{C2CD6816-F5A1-FB44-B7CB-E3FC6B3110A0}"/>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54701" y="1691257"/>
            <a:ext cx="2764716" cy="2484817"/>
          </a:xfrm>
          <a:prstGeom prst="rect">
            <a:avLst/>
          </a:prstGeom>
        </p:spPr>
      </p:pic>
      <p:pic>
        <p:nvPicPr>
          <p:cNvPr id="6" name="Picture 5">
            <a:extLst>
              <a:ext uri="{FF2B5EF4-FFF2-40B4-BE49-F238E27FC236}">
                <a16:creationId xmlns:a16="http://schemas.microsoft.com/office/drawing/2014/main" id="{BF92F5D9-0C92-AA43-AD03-C18E9B423F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10220" y="4176074"/>
            <a:ext cx="3053678" cy="2681926"/>
          </a:xfrm>
          <a:prstGeom prst="rect">
            <a:avLst/>
          </a:prstGeom>
        </p:spPr>
      </p:pic>
      <p:sp>
        <p:nvSpPr>
          <p:cNvPr id="4" name="Slide Number Placeholder 3">
            <a:extLst>
              <a:ext uri="{FF2B5EF4-FFF2-40B4-BE49-F238E27FC236}">
                <a16:creationId xmlns:a16="http://schemas.microsoft.com/office/drawing/2014/main" id="{E4A316FE-42E3-4D41-B81A-1E32AE54BD44}"/>
              </a:ext>
            </a:extLst>
          </p:cNvPr>
          <p:cNvSpPr>
            <a:spLocks noGrp="1"/>
          </p:cNvSpPr>
          <p:nvPr>
            <p:ph type="sldNum" sz="quarter" idx="12"/>
          </p:nvPr>
        </p:nvSpPr>
        <p:spPr/>
        <p:txBody>
          <a:bodyPr/>
          <a:lstStyle/>
          <a:p>
            <a:pPr>
              <a:defRPr/>
            </a:pPr>
            <a:fld id="{EC35E9FC-F6D5-0349-BBED-EA7D7A9BC49B}" type="slidenum">
              <a:rPr lang="en-US" smtClean="0"/>
              <a:pPr>
                <a:defRPr/>
              </a:pPr>
              <a:t>42</a:t>
            </a:fld>
            <a:endParaRPr lang="en-US"/>
          </a:p>
        </p:txBody>
      </p:sp>
    </p:spTree>
    <p:extLst>
      <p:ext uri="{BB962C8B-B14F-4D97-AF65-F5344CB8AC3E}">
        <p14:creationId xmlns:p14="http://schemas.microsoft.com/office/powerpoint/2010/main" val="1687615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1A22-ACB8-2F4E-BFCA-7B287E03FFB2}"/>
              </a:ext>
            </a:extLst>
          </p:cNvPr>
          <p:cNvSpPr>
            <a:spLocks noGrp="1"/>
          </p:cNvSpPr>
          <p:nvPr>
            <p:ph type="title"/>
          </p:nvPr>
        </p:nvSpPr>
        <p:spPr/>
        <p:txBody>
          <a:bodyPr/>
          <a:lstStyle/>
          <a:p>
            <a:r>
              <a:rPr lang="en-US" dirty="0" err="1"/>
              <a:t>SiC</a:t>
            </a:r>
            <a:r>
              <a:rPr lang="en-US" dirty="0"/>
              <a:t> Creep</a:t>
            </a:r>
          </a:p>
        </p:txBody>
      </p:sp>
      <p:sp>
        <p:nvSpPr>
          <p:cNvPr id="3" name="Content Placeholder 2">
            <a:extLst>
              <a:ext uri="{FF2B5EF4-FFF2-40B4-BE49-F238E27FC236}">
                <a16:creationId xmlns:a16="http://schemas.microsoft.com/office/drawing/2014/main" id="{C29D9F15-A532-C34C-8A17-13539F258179}"/>
              </a:ext>
            </a:extLst>
          </p:cNvPr>
          <p:cNvSpPr>
            <a:spLocks noGrp="1"/>
          </p:cNvSpPr>
          <p:nvPr>
            <p:ph sz="half" idx="1"/>
          </p:nvPr>
        </p:nvSpPr>
        <p:spPr>
          <a:xfrm>
            <a:off x="609600" y="1968503"/>
            <a:ext cx="5801958" cy="4157663"/>
          </a:xfrm>
        </p:spPr>
        <p:txBody>
          <a:bodyPr/>
          <a:lstStyle/>
          <a:p>
            <a:r>
              <a:rPr lang="en-US" sz="2200" dirty="0"/>
              <a:t>Irradiation creep is defined as the difference in dimensional changes between a stressed and an unstressed sample irradiated under identical conditions</a:t>
            </a:r>
          </a:p>
          <a:p>
            <a:r>
              <a:rPr lang="en-US" sz="2200" dirty="0"/>
              <a:t>Studies on irradiation creep of </a:t>
            </a:r>
            <a:r>
              <a:rPr lang="en-US" sz="2200" dirty="0" err="1"/>
              <a:t>SiC</a:t>
            </a:r>
            <a:r>
              <a:rPr lang="en-US" sz="2200" dirty="0"/>
              <a:t> have been limited, although it is of high importance for </a:t>
            </a:r>
            <a:r>
              <a:rPr lang="en-US" sz="2200" dirty="0" err="1"/>
              <a:t>SiC</a:t>
            </a:r>
            <a:r>
              <a:rPr lang="en-US" sz="2200" dirty="0"/>
              <a:t> in TRISO particles</a:t>
            </a:r>
          </a:p>
          <a:p>
            <a:r>
              <a:rPr lang="en-US" sz="2200" dirty="0"/>
              <a:t>The creep strain for CVD </a:t>
            </a:r>
            <a:r>
              <a:rPr lang="en-US" sz="2200" dirty="0" err="1"/>
              <a:t>SiC</a:t>
            </a:r>
            <a:r>
              <a:rPr lang="en-US" sz="2200" dirty="0"/>
              <a:t> exhibited a weak temperature dependence at &lt;0.7 dpa whereas a major transition at higher doses likely exists at higher temperatures</a:t>
            </a:r>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4DA255F5-8B58-1943-A133-8F901A7376F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29892" y="2777406"/>
            <a:ext cx="5266466" cy="2484041"/>
          </a:xfrm>
          <a:prstGeom prst="rect">
            <a:avLst/>
          </a:prstGeom>
        </p:spPr>
      </p:pic>
      <p:sp>
        <p:nvSpPr>
          <p:cNvPr id="4" name="Slide Number Placeholder 3">
            <a:extLst>
              <a:ext uri="{FF2B5EF4-FFF2-40B4-BE49-F238E27FC236}">
                <a16:creationId xmlns:a16="http://schemas.microsoft.com/office/drawing/2014/main" id="{D3352FA0-B43D-7049-A55B-AA5F560FA26F}"/>
              </a:ext>
            </a:extLst>
          </p:cNvPr>
          <p:cNvSpPr>
            <a:spLocks noGrp="1"/>
          </p:cNvSpPr>
          <p:nvPr>
            <p:ph type="sldNum" sz="quarter" idx="12"/>
          </p:nvPr>
        </p:nvSpPr>
        <p:spPr/>
        <p:txBody>
          <a:bodyPr/>
          <a:lstStyle/>
          <a:p>
            <a:pPr>
              <a:defRPr/>
            </a:pPr>
            <a:fld id="{EC35E9FC-F6D5-0349-BBED-EA7D7A9BC49B}" type="slidenum">
              <a:rPr lang="en-US" smtClean="0"/>
              <a:pPr>
                <a:defRPr/>
              </a:pPr>
              <a:t>43</a:t>
            </a:fld>
            <a:endParaRPr lang="en-US"/>
          </a:p>
        </p:txBody>
      </p:sp>
    </p:spTree>
    <p:extLst>
      <p:ext uri="{BB962C8B-B14F-4D97-AF65-F5344CB8AC3E}">
        <p14:creationId xmlns:p14="http://schemas.microsoft.com/office/powerpoint/2010/main" val="4278516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err="1"/>
              <a:t>SiC</a:t>
            </a:r>
            <a:r>
              <a:rPr lang="en-US" dirty="0"/>
              <a:t>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5588000" cy="4157663"/>
          </a:xfrm>
        </p:spPr>
        <p:txBody>
          <a:bodyPr/>
          <a:lstStyle/>
          <a:p>
            <a:r>
              <a:rPr lang="en-US" sz="2000" dirty="0"/>
              <a:t>The silicon carbide layer serves as a critical fission product barrier, but can be corroded by fission products, in particular palladium</a:t>
            </a:r>
          </a:p>
          <a:p>
            <a:r>
              <a:rPr lang="en-US" sz="2000" dirty="0"/>
              <a:t>Additionally, silver can be transported through intact </a:t>
            </a:r>
            <a:r>
              <a:rPr lang="en-US" sz="2000" dirty="0" err="1"/>
              <a:t>SiC</a:t>
            </a:r>
            <a:r>
              <a:rPr lang="en-US" sz="2000" dirty="0"/>
              <a:t> layers</a:t>
            </a:r>
          </a:p>
          <a:p>
            <a:r>
              <a:rPr lang="en-US" sz="2000" dirty="0"/>
              <a:t>For </a:t>
            </a:r>
            <a:r>
              <a:rPr lang="en-US" sz="2000" dirty="0" err="1"/>
              <a:t>Pd</a:t>
            </a:r>
            <a:r>
              <a:rPr lang="en-US" sz="2000" dirty="0"/>
              <a:t>, the reaction with </a:t>
            </a:r>
            <a:r>
              <a:rPr lang="en-US" sz="2000" dirty="0" err="1"/>
              <a:t>SiC</a:t>
            </a:r>
            <a:r>
              <a:rPr lang="en-US" sz="2000" dirty="0"/>
              <a:t> can be qualitatively explained by the phase-diagram, where a number of intermetallic structures are present</a:t>
            </a:r>
          </a:p>
          <a:p>
            <a:r>
              <a:rPr lang="en-US" sz="2000" dirty="0"/>
              <a:t>To prevent corrosion by </a:t>
            </a:r>
            <a:r>
              <a:rPr lang="en-US" sz="2000" dirty="0" err="1"/>
              <a:t>Pd</a:t>
            </a:r>
            <a:r>
              <a:rPr lang="en-US" sz="2000" dirty="0"/>
              <a:t>, new combinations of coating layers have been proposed</a:t>
            </a:r>
          </a:p>
          <a:p>
            <a:endParaRPr lang="en-US" sz="2000" dirty="0"/>
          </a:p>
        </p:txBody>
      </p:sp>
      <p:pic>
        <p:nvPicPr>
          <p:cNvPr id="4" name="Content Placeholder 3">
            <a:extLst>
              <a:ext uri="{FF2B5EF4-FFF2-40B4-BE49-F238E27FC236}">
                <a16:creationId xmlns:a16="http://schemas.microsoft.com/office/drawing/2014/main" id="{43AF7B02-3EAF-FA42-94F5-F6AB95C4D445}"/>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38045" y="1968500"/>
            <a:ext cx="4903910" cy="4157663"/>
          </a:xfrm>
          <a:prstGeom prst="rect">
            <a:avLst/>
          </a:prstGeom>
        </p:spPr>
      </p:pic>
      <p:sp>
        <p:nvSpPr>
          <p:cNvPr id="5" name="Slide Number Placeholder 4">
            <a:extLst>
              <a:ext uri="{FF2B5EF4-FFF2-40B4-BE49-F238E27FC236}">
                <a16:creationId xmlns:a16="http://schemas.microsoft.com/office/drawing/2014/main" id="{EBA6ECC8-2DCD-234D-B7F3-96EA9DC5A810}"/>
              </a:ext>
            </a:extLst>
          </p:cNvPr>
          <p:cNvSpPr>
            <a:spLocks noGrp="1"/>
          </p:cNvSpPr>
          <p:nvPr>
            <p:ph type="sldNum" sz="quarter" idx="12"/>
          </p:nvPr>
        </p:nvSpPr>
        <p:spPr/>
        <p:txBody>
          <a:bodyPr/>
          <a:lstStyle/>
          <a:p>
            <a:pPr>
              <a:defRPr/>
            </a:pPr>
            <a:fld id="{EC35E9FC-F6D5-0349-BBED-EA7D7A9BC49B}" type="slidenum">
              <a:rPr lang="en-US" smtClean="0"/>
              <a:pPr>
                <a:defRPr/>
              </a:pPr>
              <a:t>44</a:t>
            </a:fld>
            <a:endParaRPr lang="en-US"/>
          </a:p>
        </p:txBody>
      </p:sp>
    </p:spTree>
    <p:extLst>
      <p:ext uri="{BB962C8B-B14F-4D97-AF65-F5344CB8AC3E}">
        <p14:creationId xmlns:p14="http://schemas.microsoft.com/office/powerpoint/2010/main" val="876150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err="1"/>
              <a:t>SiC</a:t>
            </a:r>
            <a:r>
              <a:rPr lang="en-US" dirty="0"/>
              <a:t>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599" y="1968503"/>
            <a:ext cx="6059596" cy="4157663"/>
          </a:xfrm>
        </p:spPr>
        <p:txBody>
          <a:bodyPr/>
          <a:lstStyle/>
          <a:p>
            <a:r>
              <a:rPr lang="en-US" sz="2000" dirty="0"/>
              <a:t>Silver release has been observed from undamaged particles suggesting that Ag migrates through intact </a:t>
            </a:r>
            <a:r>
              <a:rPr lang="en-US" sz="2000" dirty="0" err="1"/>
              <a:t>SiC</a:t>
            </a:r>
            <a:r>
              <a:rPr lang="en-US" sz="2000" dirty="0"/>
              <a:t> layers at temperatures &gt;1100 C</a:t>
            </a:r>
          </a:p>
          <a:p>
            <a:r>
              <a:rPr lang="en-US" sz="2000" dirty="0"/>
              <a:t>The Ag migration mechanism remains not fully understood, but is still an active area of research</a:t>
            </a:r>
          </a:p>
          <a:p>
            <a:r>
              <a:rPr lang="en-US" sz="2000" dirty="0"/>
              <a:t>Ag release has a temperature dependence, pointing towards a diffusive mechanism</a:t>
            </a:r>
          </a:p>
          <a:p>
            <a:r>
              <a:rPr lang="en-US" sz="2000" dirty="0"/>
              <a:t>From microstructural analyses, it seems possible that Ag, Cd and </a:t>
            </a:r>
            <a:r>
              <a:rPr lang="en-US" sz="2000" dirty="0" err="1"/>
              <a:t>Pd</a:t>
            </a:r>
            <a:r>
              <a:rPr lang="en-US" sz="2000" dirty="0"/>
              <a:t> cluster and transport together at grain boundaries and triple points because of their common chemical properties </a:t>
            </a:r>
          </a:p>
          <a:p>
            <a:endParaRPr lang="en-US" sz="2000" dirty="0"/>
          </a:p>
        </p:txBody>
      </p:sp>
      <p:pic>
        <p:nvPicPr>
          <p:cNvPr id="4" name="Content Placeholder 3">
            <a:extLst>
              <a:ext uri="{FF2B5EF4-FFF2-40B4-BE49-F238E27FC236}">
                <a16:creationId xmlns:a16="http://schemas.microsoft.com/office/drawing/2014/main" id="{D0C74934-2F83-C647-AFF0-653A0984E4F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669195" y="1827466"/>
            <a:ext cx="2455679" cy="2219868"/>
          </a:xfrm>
          <a:prstGeom prst="rect">
            <a:avLst/>
          </a:prstGeom>
        </p:spPr>
      </p:pic>
      <p:pic>
        <p:nvPicPr>
          <p:cNvPr id="5" name="Picture 4">
            <a:extLst>
              <a:ext uri="{FF2B5EF4-FFF2-40B4-BE49-F238E27FC236}">
                <a16:creationId xmlns:a16="http://schemas.microsoft.com/office/drawing/2014/main" id="{7B86676B-D186-904A-B66F-95830B935BE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69195" y="4082794"/>
            <a:ext cx="4913205" cy="2775206"/>
          </a:xfrm>
          <a:prstGeom prst="rect">
            <a:avLst/>
          </a:prstGeom>
        </p:spPr>
      </p:pic>
      <p:pic>
        <p:nvPicPr>
          <p:cNvPr id="6" name="Picture 5">
            <a:extLst>
              <a:ext uri="{FF2B5EF4-FFF2-40B4-BE49-F238E27FC236}">
                <a16:creationId xmlns:a16="http://schemas.microsoft.com/office/drawing/2014/main" id="{19B56E3F-2176-874F-82A9-4012EB6B6D5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37364" y="1794193"/>
            <a:ext cx="2245036" cy="2253141"/>
          </a:xfrm>
          <a:prstGeom prst="rect">
            <a:avLst/>
          </a:prstGeom>
        </p:spPr>
      </p:pic>
      <p:sp>
        <p:nvSpPr>
          <p:cNvPr id="7" name="Slide Number Placeholder 6">
            <a:extLst>
              <a:ext uri="{FF2B5EF4-FFF2-40B4-BE49-F238E27FC236}">
                <a16:creationId xmlns:a16="http://schemas.microsoft.com/office/drawing/2014/main" id="{49313024-78E4-F447-BDFF-582776420277}"/>
              </a:ext>
            </a:extLst>
          </p:cNvPr>
          <p:cNvSpPr>
            <a:spLocks noGrp="1"/>
          </p:cNvSpPr>
          <p:nvPr>
            <p:ph type="sldNum" sz="quarter" idx="12"/>
          </p:nvPr>
        </p:nvSpPr>
        <p:spPr/>
        <p:txBody>
          <a:bodyPr/>
          <a:lstStyle/>
          <a:p>
            <a:pPr>
              <a:defRPr/>
            </a:pPr>
            <a:fld id="{EC35E9FC-F6D5-0349-BBED-EA7D7A9BC49B}" type="slidenum">
              <a:rPr lang="en-US" smtClean="0"/>
              <a:pPr>
                <a:defRPr/>
              </a:pPr>
              <a:t>45</a:t>
            </a:fld>
            <a:endParaRPr lang="en-US"/>
          </a:p>
        </p:txBody>
      </p:sp>
    </p:spTree>
    <p:extLst>
      <p:ext uri="{BB962C8B-B14F-4D97-AF65-F5344CB8AC3E}">
        <p14:creationId xmlns:p14="http://schemas.microsoft.com/office/powerpoint/2010/main" val="1479018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err="1"/>
              <a:t>SiC</a:t>
            </a:r>
            <a:r>
              <a:rPr lang="en-US" dirty="0"/>
              <a:t>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5588000" cy="4157663"/>
          </a:xfrm>
        </p:spPr>
        <p:txBody>
          <a:bodyPr/>
          <a:lstStyle/>
          <a:p>
            <a:r>
              <a:rPr lang="en-US" sz="2000" dirty="0"/>
              <a:t>Once cesium has migrated into the buffer, it can react with carbon</a:t>
            </a:r>
          </a:p>
          <a:p>
            <a:r>
              <a:rPr lang="en-US" sz="2000" dirty="0"/>
              <a:t>At nominal temperatures, cesium may be released and associated with carbon of the buffer layer to form compounds</a:t>
            </a:r>
          </a:p>
          <a:p>
            <a:r>
              <a:rPr lang="en-US" sz="2000" dirty="0"/>
              <a:t>These compounds, if they are not stable with increasing temperatures, may become a potential source of cesium release</a:t>
            </a:r>
          </a:p>
          <a:p>
            <a:r>
              <a:rPr lang="en-US" sz="2000" dirty="0"/>
              <a:t>Typically, cesium-graphite compounds are not stable at 923 K under vacuum and decompose to give cesium vapor and graphite</a:t>
            </a:r>
          </a:p>
          <a:p>
            <a:endParaRPr lang="en-US" sz="2000" dirty="0"/>
          </a:p>
          <a:p>
            <a:endParaRPr lang="en-US" sz="2000" dirty="0"/>
          </a:p>
          <a:p>
            <a:endParaRPr lang="en-US" sz="2000" dirty="0"/>
          </a:p>
        </p:txBody>
      </p:sp>
      <p:pic>
        <p:nvPicPr>
          <p:cNvPr id="4" name="Content Placeholder 3">
            <a:extLst>
              <a:ext uri="{FF2B5EF4-FFF2-40B4-BE49-F238E27FC236}">
                <a16:creationId xmlns:a16="http://schemas.microsoft.com/office/drawing/2014/main" id="{AE01217D-9EA7-CA42-9009-5D611B67F903}"/>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68190" y="2571516"/>
            <a:ext cx="3024393" cy="1981169"/>
          </a:xfrm>
          <a:prstGeom prst="rect">
            <a:avLst/>
          </a:prstGeom>
        </p:spPr>
      </p:pic>
      <p:pic>
        <p:nvPicPr>
          <p:cNvPr id="5" name="Picture 4">
            <a:extLst>
              <a:ext uri="{FF2B5EF4-FFF2-40B4-BE49-F238E27FC236}">
                <a16:creationId xmlns:a16="http://schemas.microsoft.com/office/drawing/2014/main" id="{5B3991BA-376E-104A-A083-82A27F2562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2583" y="2173045"/>
            <a:ext cx="2844729" cy="3345628"/>
          </a:xfrm>
          <a:prstGeom prst="rect">
            <a:avLst/>
          </a:prstGeom>
        </p:spPr>
      </p:pic>
      <p:sp>
        <p:nvSpPr>
          <p:cNvPr id="6" name="Slide Number Placeholder 5">
            <a:extLst>
              <a:ext uri="{FF2B5EF4-FFF2-40B4-BE49-F238E27FC236}">
                <a16:creationId xmlns:a16="http://schemas.microsoft.com/office/drawing/2014/main" id="{AABBF4D5-8715-8443-932A-EF188E9094F4}"/>
              </a:ext>
            </a:extLst>
          </p:cNvPr>
          <p:cNvSpPr>
            <a:spLocks noGrp="1"/>
          </p:cNvSpPr>
          <p:nvPr>
            <p:ph type="sldNum" sz="quarter" idx="12"/>
          </p:nvPr>
        </p:nvSpPr>
        <p:spPr/>
        <p:txBody>
          <a:bodyPr/>
          <a:lstStyle/>
          <a:p>
            <a:pPr>
              <a:defRPr/>
            </a:pPr>
            <a:fld id="{EC35E9FC-F6D5-0349-BBED-EA7D7A9BC49B}" type="slidenum">
              <a:rPr lang="en-US" smtClean="0"/>
              <a:pPr>
                <a:defRPr/>
              </a:pPr>
              <a:t>46</a:t>
            </a:fld>
            <a:endParaRPr lang="en-US"/>
          </a:p>
        </p:txBody>
      </p:sp>
    </p:spTree>
    <p:extLst>
      <p:ext uri="{BB962C8B-B14F-4D97-AF65-F5344CB8AC3E}">
        <p14:creationId xmlns:p14="http://schemas.microsoft.com/office/powerpoint/2010/main" val="2589985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err="1"/>
              <a:t>SiC</a:t>
            </a:r>
            <a:r>
              <a:rPr lang="en-US" dirty="0"/>
              <a:t> vs ZrC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599" y="1968503"/>
            <a:ext cx="6318325" cy="4157663"/>
          </a:xfrm>
        </p:spPr>
        <p:txBody>
          <a:bodyPr/>
          <a:lstStyle/>
          <a:p>
            <a:r>
              <a:rPr lang="en-US" sz="2000" dirty="0"/>
              <a:t>An approach to counteract </a:t>
            </a:r>
            <a:r>
              <a:rPr lang="en-US" sz="2000" dirty="0" err="1"/>
              <a:t>SiC</a:t>
            </a:r>
            <a:r>
              <a:rPr lang="en-US" sz="2000" dirty="0"/>
              <a:t> fission product corrosion is to replace the </a:t>
            </a:r>
            <a:r>
              <a:rPr lang="en-US" sz="2000" dirty="0" err="1"/>
              <a:t>SiC</a:t>
            </a:r>
            <a:r>
              <a:rPr lang="en-US" sz="2000" dirty="0"/>
              <a:t> coating by a ZrC layer</a:t>
            </a:r>
          </a:p>
          <a:p>
            <a:r>
              <a:rPr lang="en-US" sz="2000" dirty="0"/>
              <a:t>Experimental observations showed neither </a:t>
            </a:r>
            <a:r>
              <a:rPr lang="en-US" sz="2000" dirty="0" err="1"/>
              <a:t>Pd</a:t>
            </a:r>
            <a:r>
              <a:rPr lang="en-US" sz="2000" dirty="0"/>
              <a:t> attack nor thermal degradation of ZrC up to 1600C</a:t>
            </a:r>
          </a:p>
          <a:p>
            <a:r>
              <a:rPr lang="en-US" sz="2000" dirty="0"/>
              <a:t>ZrC was also shown to have a high capacity to retain Cs, but poor retention of Ru</a:t>
            </a:r>
          </a:p>
          <a:p>
            <a:r>
              <a:rPr lang="en-US" sz="2000" dirty="0"/>
              <a:t>At higher T, the deterioration of the ZrC particle is caused by failure of the </a:t>
            </a:r>
            <a:r>
              <a:rPr lang="en-US" sz="2000" dirty="0" err="1"/>
              <a:t>IPyC</a:t>
            </a:r>
            <a:endParaRPr lang="en-US" sz="2000" dirty="0"/>
          </a:p>
          <a:p>
            <a:r>
              <a:rPr lang="en-US" sz="2000" dirty="0"/>
              <a:t>The development of TRISO with ZrC-coating is at an early stage compared to the </a:t>
            </a:r>
            <a:r>
              <a:rPr lang="en-US" sz="2000" dirty="0" err="1"/>
              <a:t>SiC</a:t>
            </a:r>
            <a:r>
              <a:rPr lang="en-US" sz="2000" dirty="0"/>
              <a:t>-coated design</a:t>
            </a:r>
          </a:p>
        </p:txBody>
      </p:sp>
      <p:pic>
        <p:nvPicPr>
          <p:cNvPr id="4" name="Content Placeholder 3">
            <a:extLst>
              <a:ext uri="{FF2B5EF4-FFF2-40B4-BE49-F238E27FC236}">
                <a16:creationId xmlns:a16="http://schemas.microsoft.com/office/drawing/2014/main" id="{D8BF9C7E-1100-B942-AC45-7E8B19338DE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014976" y="1968500"/>
            <a:ext cx="3750048" cy="4157663"/>
          </a:xfrm>
          <a:prstGeom prst="rect">
            <a:avLst/>
          </a:prstGeom>
        </p:spPr>
      </p:pic>
      <p:sp>
        <p:nvSpPr>
          <p:cNvPr id="5" name="Slide Number Placeholder 4">
            <a:extLst>
              <a:ext uri="{FF2B5EF4-FFF2-40B4-BE49-F238E27FC236}">
                <a16:creationId xmlns:a16="http://schemas.microsoft.com/office/drawing/2014/main" id="{2C097030-9E94-3345-8763-EAA4A31C7A26}"/>
              </a:ext>
            </a:extLst>
          </p:cNvPr>
          <p:cNvSpPr>
            <a:spLocks noGrp="1"/>
          </p:cNvSpPr>
          <p:nvPr>
            <p:ph type="sldNum" sz="quarter" idx="12"/>
          </p:nvPr>
        </p:nvSpPr>
        <p:spPr/>
        <p:txBody>
          <a:bodyPr/>
          <a:lstStyle/>
          <a:p>
            <a:pPr>
              <a:defRPr/>
            </a:pPr>
            <a:fld id="{EC35E9FC-F6D5-0349-BBED-EA7D7A9BC49B}" type="slidenum">
              <a:rPr lang="en-US" smtClean="0"/>
              <a:pPr>
                <a:defRPr/>
              </a:pPr>
              <a:t>47</a:t>
            </a:fld>
            <a:endParaRPr lang="en-US"/>
          </a:p>
        </p:txBody>
      </p:sp>
    </p:spTree>
    <p:extLst>
      <p:ext uri="{BB962C8B-B14F-4D97-AF65-F5344CB8AC3E}">
        <p14:creationId xmlns:p14="http://schemas.microsoft.com/office/powerpoint/2010/main" val="169746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B4A96127-2784-DE4F-B95F-7A4999243274}"/>
              </a:ext>
            </a:extLst>
          </p:cNvPr>
          <p:cNvSpPr>
            <a:spLocks noGrp="1"/>
          </p:cNvSpPr>
          <p:nvPr>
            <p:ph type="sldNum" sz="quarter" idx="12"/>
          </p:nvPr>
        </p:nvSpPr>
        <p:spPr/>
        <p:txBody>
          <a:bodyPr/>
          <a:lstStyle/>
          <a:p>
            <a:pPr>
              <a:defRPr/>
            </a:pPr>
            <a:fld id="{0DA6BD0F-ABBC-C14D-BC96-77BE126A748B}" type="slidenum">
              <a:rPr lang="en-US" smtClean="0"/>
              <a:pPr>
                <a:defRPr/>
              </a:pPr>
              <a:t>48</a:t>
            </a:fld>
            <a:endParaRPr lang="en-US"/>
          </a:p>
        </p:txBody>
      </p:sp>
    </p:spTree>
    <p:extLst>
      <p:ext uri="{BB962C8B-B14F-4D97-AF65-F5344CB8AC3E}">
        <p14:creationId xmlns:p14="http://schemas.microsoft.com/office/powerpoint/2010/main" val="827312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12EA-B786-354B-A946-F5B9B6841044}"/>
              </a:ext>
            </a:extLst>
          </p:cNvPr>
          <p:cNvSpPr>
            <a:spLocks noGrp="1"/>
          </p:cNvSpPr>
          <p:nvPr>
            <p:ph type="title"/>
          </p:nvPr>
        </p:nvSpPr>
        <p:spPr/>
        <p:txBody>
          <a:bodyPr/>
          <a:lstStyle/>
          <a:p>
            <a:r>
              <a:rPr lang="en-US" dirty="0" err="1"/>
              <a:t>IPyC-SiC-OPyC</a:t>
            </a:r>
            <a:endParaRPr lang="en-US" dirty="0"/>
          </a:p>
        </p:txBody>
      </p:sp>
      <p:sp>
        <p:nvSpPr>
          <p:cNvPr id="3" name="Content Placeholder 2">
            <a:extLst>
              <a:ext uri="{FF2B5EF4-FFF2-40B4-BE49-F238E27FC236}">
                <a16:creationId xmlns:a16="http://schemas.microsoft.com/office/drawing/2014/main" id="{C74BFC5B-50A5-0743-9F4D-53F002D05217}"/>
              </a:ext>
            </a:extLst>
          </p:cNvPr>
          <p:cNvSpPr>
            <a:spLocks noGrp="1"/>
          </p:cNvSpPr>
          <p:nvPr>
            <p:ph sz="half" idx="1"/>
          </p:nvPr>
        </p:nvSpPr>
        <p:spPr>
          <a:xfrm>
            <a:off x="609600" y="1968502"/>
            <a:ext cx="5554532" cy="4313963"/>
          </a:xfrm>
        </p:spPr>
        <p:txBody>
          <a:bodyPr>
            <a:normAutofit fontScale="55000" lnSpcReduction="20000"/>
          </a:bodyPr>
          <a:lstStyle/>
          <a:p>
            <a:r>
              <a:rPr lang="en-US" dirty="0"/>
              <a:t>Surrounding this inner buffer layer is a layer of dense pyrolytic carbon (</a:t>
            </a:r>
            <a:r>
              <a:rPr lang="en-US" dirty="0" err="1"/>
              <a:t>IPyC</a:t>
            </a:r>
            <a:r>
              <a:rPr lang="en-US" dirty="0"/>
              <a:t>), a silicon carbide (</a:t>
            </a:r>
            <a:r>
              <a:rPr lang="en-US" dirty="0" err="1"/>
              <a:t>SiC</a:t>
            </a:r>
            <a:r>
              <a:rPr lang="en-US" dirty="0"/>
              <a:t>) layer, and a dense outer pyrolytic carbon (</a:t>
            </a:r>
            <a:r>
              <a:rPr lang="en-US" dirty="0" err="1"/>
              <a:t>OPyC</a:t>
            </a:r>
            <a:r>
              <a:rPr lang="en-US" dirty="0"/>
              <a:t>) layer</a:t>
            </a:r>
          </a:p>
          <a:p>
            <a:r>
              <a:rPr lang="en-US" dirty="0"/>
              <a:t>The pyrolytic carbon layers protect the </a:t>
            </a:r>
            <a:r>
              <a:rPr lang="en-US" dirty="0" err="1"/>
              <a:t>SiC</a:t>
            </a:r>
            <a:r>
              <a:rPr lang="en-US" dirty="0"/>
              <a:t> layer, which is the pressure boundary</a:t>
            </a:r>
          </a:p>
          <a:p>
            <a:r>
              <a:rPr lang="en-US" dirty="0"/>
              <a:t>The pyrolytic carbon layers are approximately 40-micron thick; the </a:t>
            </a:r>
            <a:r>
              <a:rPr lang="en-US" dirty="0" err="1"/>
              <a:t>SiC</a:t>
            </a:r>
            <a:r>
              <a:rPr lang="en-US" dirty="0"/>
              <a:t> layer is usually about 35-micron thick</a:t>
            </a:r>
          </a:p>
          <a:p>
            <a:r>
              <a:rPr lang="en-US" dirty="0"/>
              <a:t>Each microsphere acts as a mini pressure vessel, which is designed to impart robustness to the gas reactor fuel system</a:t>
            </a:r>
          </a:p>
          <a:p>
            <a:r>
              <a:rPr lang="en-US" dirty="0"/>
              <a:t>TRISO diameter is typically ~750 microns</a:t>
            </a:r>
          </a:p>
          <a:p>
            <a:endParaRPr lang="en-US" dirty="0"/>
          </a:p>
          <a:p>
            <a:endParaRPr lang="en-US" dirty="0"/>
          </a:p>
        </p:txBody>
      </p:sp>
      <p:pic>
        <p:nvPicPr>
          <p:cNvPr id="5" name="Content Placeholder 8">
            <a:extLst>
              <a:ext uri="{FF2B5EF4-FFF2-40B4-BE49-F238E27FC236}">
                <a16:creationId xmlns:a16="http://schemas.microsoft.com/office/drawing/2014/main" id="{39A3D914-4EC7-F54A-8301-62E1AFDF0A6D}"/>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724650" y="2421731"/>
            <a:ext cx="4330700" cy="3251200"/>
          </a:xfrm>
          <a:prstGeom prst="rect">
            <a:avLst/>
          </a:prstGeom>
        </p:spPr>
      </p:pic>
    </p:spTree>
    <p:extLst>
      <p:ext uri="{BB962C8B-B14F-4D97-AF65-F5344CB8AC3E}">
        <p14:creationId xmlns:p14="http://schemas.microsoft.com/office/powerpoint/2010/main" val="1163435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4AA3-9CA7-4C49-8535-ACF1BC2F34C8}"/>
              </a:ext>
            </a:extLst>
          </p:cNvPr>
          <p:cNvSpPr>
            <a:spLocks noGrp="1"/>
          </p:cNvSpPr>
          <p:nvPr>
            <p:ph type="title"/>
          </p:nvPr>
        </p:nvSpPr>
        <p:spPr/>
        <p:txBody>
          <a:bodyPr/>
          <a:lstStyle/>
          <a:p>
            <a:r>
              <a:rPr lang="en-US" dirty="0"/>
              <a:t>Early Concepts</a:t>
            </a:r>
          </a:p>
        </p:txBody>
      </p:sp>
      <p:sp>
        <p:nvSpPr>
          <p:cNvPr id="3" name="Content Placeholder 2">
            <a:extLst>
              <a:ext uri="{FF2B5EF4-FFF2-40B4-BE49-F238E27FC236}">
                <a16:creationId xmlns:a16="http://schemas.microsoft.com/office/drawing/2014/main" id="{A9F5C77A-D31F-9742-8D0B-2866FF4C08AD}"/>
              </a:ext>
            </a:extLst>
          </p:cNvPr>
          <p:cNvSpPr>
            <a:spLocks noGrp="1"/>
          </p:cNvSpPr>
          <p:nvPr>
            <p:ph sz="half" idx="1"/>
          </p:nvPr>
        </p:nvSpPr>
        <p:spPr>
          <a:xfrm>
            <a:off x="609599" y="1968503"/>
            <a:ext cx="6468933" cy="4157663"/>
          </a:xfrm>
        </p:spPr>
        <p:txBody>
          <a:bodyPr/>
          <a:lstStyle/>
          <a:p>
            <a:r>
              <a:rPr lang="en-US" sz="2000" dirty="0"/>
              <a:t>The concept of nuclear fuel microspheres with refractory coatings to contain fission products during operation in HTGRs can be traced to the Dragon Project in the 1950s</a:t>
            </a:r>
          </a:p>
          <a:p>
            <a:r>
              <a:rPr lang="en-US" sz="2000" dirty="0"/>
              <a:t>The earliest versions involved fuel kernels coated with only a single pyrolytic carbon layer intended to protect the kernel during fabrication, this rapidly evolved in the following decade into more complex and more effective particle designs</a:t>
            </a:r>
          </a:p>
          <a:p>
            <a:r>
              <a:rPr lang="en-US" sz="2000" dirty="0"/>
              <a:t>It was recognized almost from the beginning that the coating layers could provide some degree of advantageous fission product retention when properly designed</a:t>
            </a:r>
          </a:p>
          <a:p>
            <a:endParaRPr lang="en-US" sz="2000" dirty="0"/>
          </a:p>
        </p:txBody>
      </p:sp>
      <p:pic>
        <p:nvPicPr>
          <p:cNvPr id="5" name="Content Placeholder 4">
            <a:extLst>
              <a:ext uri="{FF2B5EF4-FFF2-40B4-BE49-F238E27FC236}">
                <a16:creationId xmlns:a16="http://schemas.microsoft.com/office/drawing/2014/main" id="{DFC08ED2-CB34-5643-A180-91C635F7C285}"/>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336715" y="2270122"/>
            <a:ext cx="4708264" cy="3107852"/>
          </a:xfrm>
          <a:prstGeom prst="rect">
            <a:avLst/>
          </a:prstGeom>
        </p:spPr>
      </p:pic>
      <p:sp>
        <p:nvSpPr>
          <p:cNvPr id="6" name="Rectangle 5">
            <a:extLst>
              <a:ext uri="{FF2B5EF4-FFF2-40B4-BE49-F238E27FC236}">
                <a16:creationId xmlns:a16="http://schemas.microsoft.com/office/drawing/2014/main" id="{99B23D4C-EE43-4A49-AA75-36BA80F9C7F8}"/>
              </a:ext>
            </a:extLst>
          </p:cNvPr>
          <p:cNvSpPr/>
          <p:nvPr/>
        </p:nvSpPr>
        <p:spPr>
          <a:xfrm>
            <a:off x="7336714" y="5529431"/>
            <a:ext cx="4708265" cy="830997"/>
          </a:xfrm>
          <a:prstGeom prst="rect">
            <a:avLst/>
          </a:prstGeom>
        </p:spPr>
        <p:txBody>
          <a:bodyPr wrap="square">
            <a:spAutoFit/>
          </a:bodyPr>
          <a:lstStyle/>
          <a:p>
            <a:r>
              <a:rPr lang="en-US" sz="1200" dirty="0">
                <a:latin typeface="Times" pitchFamily="2" charset="0"/>
              </a:rPr>
              <a:t>(a) BISO particle, (b) Particles with </a:t>
            </a:r>
            <a:r>
              <a:rPr lang="en-US" sz="1200" dirty="0">
                <a:latin typeface="Helvetica" pitchFamily="2" charset="0"/>
              </a:rPr>
              <a:t>“</a:t>
            </a:r>
            <a:r>
              <a:rPr lang="en-US" sz="1200" dirty="0">
                <a:latin typeface="Times" pitchFamily="2" charset="0"/>
              </a:rPr>
              <a:t>laminated</a:t>
            </a:r>
            <a:r>
              <a:rPr lang="en-US" sz="1200" dirty="0">
                <a:latin typeface="Helvetica" pitchFamily="2" charset="0"/>
              </a:rPr>
              <a:t>” </a:t>
            </a:r>
            <a:r>
              <a:rPr lang="en-US" sz="1200" dirty="0" err="1">
                <a:latin typeface="Times" pitchFamily="2" charset="0"/>
              </a:rPr>
              <a:t>pyrocarbon</a:t>
            </a:r>
            <a:r>
              <a:rPr lang="en-US" sz="1200" dirty="0">
                <a:latin typeface="Times" pitchFamily="2" charset="0"/>
              </a:rPr>
              <a:t> layer structure, (c) Particle with </a:t>
            </a:r>
            <a:r>
              <a:rPr lang="en-US" sz="1200" dirty="0">
                <a:latin typeface="Helvetica" pitchFamily="2" charset="0"/>
              </a:rPr>
              <a:t>“</a:t>
            </a:r>
            <a:r>
              <a:rPr lang="en-US" sz="1200" dirty="0">
                <a:latin typeface="Times" pitchFamily="2" charset="0"/>
              </a:rPr>
              <a:t>Triplex</a:t>
            </a:r>
            <a:r>
              <a:rPr lang="en-US" sz="1200" dirty="0">
                <a:latin typeface="Helvetica" pitchFamily="2" charset="0"/>
              </a:rPr>
              <a:t>” </a:t>
            </a:r>
            <a:r>
              <a:rPr lang="en-US" sz="1200" dirty="0">
                <a:latin typeface="Times" pitchFamily="2" charset="0"/>
              </a:rPr>
              <a:t>structure, (d) Fertile (</a:t>
            </a:r>
            <a:r>
              <a:rPr lang="en-US" sz="1200" dirty="0" err="1">
                <a:latin typeface="Times" pitchFamily="2" charset="0"/>
              </a:rPr>
              <a:t>Th,U</a:t>
            </a:r>
            <a:r>
              <a:rPr lang="en-US" sz="1200" dirty="0">
                <a:latin typeface="Times" pitchFamily="2" charset="0"/>
              </a:rPr>
              <a:t>)C2 with of </a:t>
            </a:r>
            <a:r>
              <a:rPr lang="en-US" sz="1200" dirty="0" err="1">
                <a:latin typeface="Times" pitchFamily="2" charset="0"/>
              </a:rPr>
              <a:t>PyC-SiC-PyC</a:t>
            </a:r>
            <a:r>
              <a:rPr lang="en-US" sz="1200" dirty="0">
                <a:latin typeface="Times" pitchFamily="2" charset="0"/>
              </a:rPr>
              <a:t> structure, (e) Carbide particle with single </a:t>
            </a:r>
            <a:r>
              <a:rPr lang="en-US" sz="1200" dirty="0" err="1">
                <a:latin typeface="Times" pitchFamily="2" charset="0"/>
              </a:rPr>
              <a:t>PyC</a:t>
            </a:r>
            <a:r>
              <a:rPr lang="en-US" sz="1200" dirty="0">
                <a:latin typeface="Times" pitchFamily="2" charset="0"/>
              </a:rPr>
              <a:t> coating, (f) </a:t>
            </a:r>
            <a:r>
              <a:rPr lang="en-US" sz="1200" dirty="0">
                <a:latin typeface="Helvetica" pitchFamily="2" charset="0"/>
              </a:rPr>
              <a:t>“</a:t>
            </a:r>
            <a:r>
              <a:rPr lang="en-US" sz="1200" dirty="0">
                <a:latin typeface="Times" pitchFamily="2" charset="0"/>
              </a:rPr>
              <a:t>Duplex</a:t>
            </a:r>
            <a:r>
              <a:rPr lang="en-US" sz="1200" dirty="0">
                <a:latin typeface="Helvetica" pitchFamily="2" charset="0"/>
              </a:rPr>
              <a:t>” </a:t>
            </a:r>
            <a:r>
              <a:rPr lang="en-US" sz="1200" dirty="0">
                <a:latin typeface="Times" pitchFamily="2" charset="0"/>
              </a:rPr>
              <a:t>(</a:t>
            </a:r>
            <a:r>
              <a:rPr lang="en-US" sz="1200" dirty="0" err="1">
                <a:latin typeface="Times" pitchFamily="2" charset="0"/>
              </a:rPr>
              <a:t>Th,U</a:t>
            </a:r>
            <a:r>
              <a:rPr lang="en-US" sz="1200" dirty="0">
                <a:latin typeface="Times" pitchFamily="2" charset="0"/>
              </a:rPr>
              <a:t>)C2 particle</a:t>
            </a:r>
            <a:endParaRPr lang="en-US" sz="1200" dirty="0">
              <a:effectLst/>
              <a:latin typeface="Times" pitchFamily="2" charset="0"/>
            </a:endParaRPr>
          </a:p>
        </p:txBody>
      </p:sp>
    </p:spTree>
    <p:extLst>
      <p:ext uri="{BB962C8B-B14F-4D97-AF65-F5344CB8AC3E}">
        <p14:creationId xmlns:p14="http://schemas.microsoft.com/office/powerpoint/2010/main" val="2177156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066B-2352-174F-943B-ED6828BF732D}"/>
              </a:ext>
            </a:extLst>
          </p:cNvPr>
          <p:cNvSpPr>
            <a:spLocks noGrp="1"/>
          </p:cNvSpPr>
          <p:nvPr>
            <p:ph type="title"/>
          </p:nvPr>
        </p:nvSpPr>
        <p:spPr/>
        <p:txBody>
          <a:bodyPr/>
          <a:lstStyle/>
          <a:p>
            <a:r>
              <a:rPr lang="en-US" dirty="0"/>
              <a:t>Early Failure</a:t>
            </a:r>
          </a:p>
        </p:txBody>
      </p:sp>
      <p:sp>
        <p:nvSpPr>
          <p:cNvPr id="3" name="Content Placeholder 2">
            <a:extLst>
              <a:ext uri="{FF2B5EF4-FFF2-40B4-BE49-F238E27FC236}">
                <a16:creationId xmlns:a16="http://schemas.microsoft.com/office/drawing/2014/main" id="{4BBFD35F-7047-5F4E-9575-FED845943DE3}"/>
              </a:ext>
            </a:extLst>
          </p:cNvPr>
          <p:cNvSpPr>
            <a:spLocks noGrp="1"/>
          </p:cNvSpPr>
          <p:nvPr>
            <p:ph sz="half" idx="1"/>
          </p:nvPr>
        </p:nvSpPr>
        <p:spPr>
          <a:xfrm>
            <a:off x="609599" y="1968503"/>
            <a:ext cx="7028329" cy="4157663"/>
          </a:xfrm>
        </p:spPr>
        <p:txBody>
          <a:bodyPr/>
          <a:lstStyle/>
          <a:p>
            <a:r>
              <a:rPr lang="en-US" sz="2200" dirty="0"/>
              <a:t>Fracturing of the </a:t>
            </a:r>
            <a:r>
              <a:rPr lang="en-US" sz="2200" dirty="0" err="1"/>
              <a:t>pyrocarbon</a:t>
            </a:r>
            <a:r>
              <a:rPr lang="en-US" sz="2200" dirty="0"/>
              <a:t> layer in these particles during irradiation was found to be a concern</a:t>
            </a:r>
          </a:p>
          <a:p>
            <a:r>
              <a:rPr lang="en-US" sz="2200" dirty="0"/>
              <a:t>Causes included kernel swelling, radiation-induced </a:t>
            </a:r>
            <a:r>
              <a:rPr lang="en-US" sz="2200" dirty="0" err="1"/>
              <a:t>pyrocarbon</a:t>
            </a:r>
            <a:r>
              <a:rPr lang="en-US" sz="2200" dirty="0"/>
              <a:t> dimensional change, damage from fission recoils, fission gas pressure, and chemical reaction of fission products with the coating</a:t>
            </a:r>
          </a:p>
          <a:p>
            <a:r>
              <a:rPr lang="en-US" sz="2200" dirty="0"/>
              <a:t>A design modification was the introduction of a sacrificial layer of </a:t>
            </a:r>
            <a:r>
              <a:rPr lang="en-US" sz="2200" dirty="0" err="1"/>
              <a:t>pyrocarbon</a:t>
            </a:r>
            <a:r>
              <a:rPr lang="en-US" sz="2200" dirty="0"/>
              <a:t> between the kernel and the dense, outer </a:t>
            </a:r>
            <a:r>
              <a:rPr lang="en-US" sz="2200" dirty="0" err="1"/>
              <a:t>pyrocarbon</a:t>
            </a:r>
            <a:r>
              <a:rPr lang="en-US" sz="2200" dirty="0"/>
              <a:t> layer</a:t>
            </a:r>
          </a:p>
          <a:p>
            <a:r>
              <a:rPr lang="en-US" sz="2200" dirty="0"/>
              <a:t>This two-layered particle design was termed “BISO” for Buffer-isotropic</a:t>
            </a:r>
          </a:p>
          <a:p>
            <a:endParaRPr lang="en-US" sz="2200" dirty="0"/>
          </a:p>
          <a:p>
            <a:endParaRPr lang="en-US" sz="2200" dirty="0"/>
          </a:p>
        </p:txBody>
      </p:sp>
      <p:pic>
        <p:nvPicPr>
          <p:cNvPr id="5" name="Content Placeholder 4">
            <a:extLst>
              <a:ext uri="{FF2B5EF4-FFF2-40B4-BE49-F238E27FC236}">
                <a16:creationId xmlns:a16="http://schemas.microsoft.com/office/drawing/2014/main" id="{A8065822-CCC8-E84D-A002-6A1189F29878}"/>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637928" y="2259363"/>
            <a:ext cx="3583751" cy="3420675"/>
          </a:xfrm>
          <a:prstGeom prst="rect">
            <a:avLst/>
          </a:prstGeom>
        </p:spPr>
      </p:pic>
    </p:spTree>
    <p:extLst>
      <p:ext uri="{BB962C8B-B14F-4D97-AF65-F5344CB8AC3E}">
        <p14:creationId xmlns:p14="http://schemas.microsoft.com/office/powerpoint/2010/main" val="1659984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6C12-E90A-2D40-9A09-4D3E150832D3}"/>
              </a:ext>
            </a:extLst>
          </p:cNvPr>
          <p:cNvSpPr>
            <a:spLocks noGrp="1"/>
          </p:cNvSpPr>
          <p:nvPr>
            <p:ph type="title"/>
          </p:nvPr>
        </p:nvSpPr>
        <p:spPr/>
        <p:txBody>
          <a:bodyPr/>
          <a:lstStyle/>
          <a:p>
            <a:r>
              <a:rPr lang="en-US" dirty="0"/>
              <a:t>Transition to TRISO</a:t>
            </a:r>
          </a:p>
        </p:txBody>
      </p:sp>
      <p:sp>
        <p:nvSpPr>
          <p:cNvPr id="3" name="Content Placeholder 2">
            <a:extLst>
              <a:ext uri="{FF2B5EF4-FFF2-40B4-BE49-F238E27FC236}">
                <a16:creationId xmlns:a16="http://schemas.microsoft.com/office/drawing/2014/main" id="{A7D9CC2D-E1F2-AA4D-8105-6B642BBAE90C}"/>
              </a:ext>
            </a:extLst>
          </p:cNvPr>
          <p:cNvSpPr>
            <a:spLocks noGrp="1"/>
          </p:cNvSpPr>
          <p:nvPr>
            <p:ph sz="half" idx="1"/>
          </p:nvPr>
        </p:nvSpPr>
        <p:spPr>
          <a:xfrm>
            <a:off x="609599" y="1968503"/>
            <a:ext cx="6199991" cy="4157663"/>
          </a:xfrm>
        </p:spPr>
        <p:txBody>
          <a:bodyPr/>
          <a:lstStyle/>
          <a:p>
            <a:r>
              <a:rPr lang="en-US" sz="2200" dirty="0"/>
              <a:t>The notion that refractory ceramics could provide significantly improved particle strength and retention of fission products compared to </a:t>
            </a:r>
            <a:r>
              <a:rPr lang="en-US" sz="2200" dirty="0" err="1"/>
              <a:t>pyrocarbon</a:t>
            </a:r>
            <a:r>
              <a:rPr lang="en-US" sz="2200" dirty="0"/>
              <a:t> alone was suggested near the very beginning of coated particle development</a:t>
            </a:r>
          </a:p>
          <a:p>
            <a:r>
              <a:rPr lang="en-US" sz="2200" dirty="0"/>
              <a:t>This led to the addition of a silicon carbide layer placed between two layers of dense </a:t>
            </a:r>
            <a:r>
              <a:rPr lang="en-US" sz="2200" dirty="0" err="1"/>
              <a:t>pyrocarbon</a:t>
            </a:r>
            <a:endParaRPr lang="en-US" sz="2200" dirty="0"/>
          </a:p>
          <a:p>
            <a:r>
              <a:rPr lang="en-US" sz="2200" dirty="0"/>
              <a:t>This </a:t>
            </a:r>
            <a:r>
              <a:rPr lang="en-US" sz="2200" dirty="0" err="1"/>
              <a:t>SiC</a:t>
            </a:r>
            <a:r>
              <a:rPr lang="en-US" sz="2200" dirty="0"/>
              <a:t> layer, along with the porous buffer layer of BISO particles, formed the basis for the modern TRISO coating design</a:t>
            </a:r>
          </a:p>
        </p:txBody>
      </p:sp>
      <p:pic>
        <p:nvPicPr>
          <p:cNvPr id="5" name="Content Placeholder 4">
            <a:extLst>
              <a:ext uri="{FF2B5EF4-FFF2-40B4-BE49-F238E27FC236}">
                <a16:creationId xmlns:a16="http://schemas.microsoft.com/office/drawing/2014/main" id="{5B09CE50-660F-9C44-8BA1-C5ED9A5B3C5E}"/>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315200" y="2104807"/>
            <a:ext cx="4130935" cy="4021359"/>
          </a:xfrm>
          <a:prstGeom prst="rect">
            <a:avLst/>
          </a:prstGeom>
        </p:spPr>
      </p:pic>
    </p:spTree>
    <p:extLst>
      <p:ext uri="{BB962C8B-B14F-4D97-AF65-F5344CB8AC3E}">
        <p14:creationId xmlns:p14="http://schemas.microsoft.com/office/powerpoint/2010/main" val="2875203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kernel</a:t>
            </a:r>
          </a:p>
        </p:txBody>
      </p:sp>
    </p:spTree>
    <p:extLst>
      <p:ext uri="{BB962C8B-B14F-4D97-AF65-F5344CB8AC3E}">
        <p14:creationId xmlns:p14="http://schemas.microsoft.com/office/powerpoint/2010/main" val="198502004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84726</TotalTime>
  <Words>3826</Words>
  <Application>Microsoft Macintosh PowerPoint</Application>
  <PresentationFormat>Widescreen</PresentationFormat>
  <Paragraphs>309</Paragraphs>
  <Slides>48</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Arial</vt:lpstr>
      <vt:lpstr>Calibri</vt:lpstr>
      <vt:lpstr>Calibri Light</vt:lpstr>
      <vt:lpstr>Helvetica</vt:lpstr>
      <vt:lpstr>Times</vt:lpstr>
      <vt:lpstr>Custom Design</vt:lpstr>
      <vt:lpstr>1_NCStateU-horizontal-left-logo</vt:lpstr>
      <vt:lpstr>NE 795-014: Advanced Reactor Materials</vt:lpstr>
      <vt:lpstr>Last Time</vt:lpstr>
      <vt:lpstr>TRISO Particles</vt:lpstr>
      <vt:lpstr>Fuel Kernel + Buffer</vt:lpstr>
      <vt:lpstr>IPyC-SiC-OPyC</vt:lpstr>
      <vt:lpstr>Early Concepts</vt:lpstr>
      <vt:lpstr>Early Failure</vt:lpstr>
      <vt:lpstr>Transition to TRISO</vt:lpstr>
      <vt:lpstr>fuel kernel</vt:lpstr>
      <vt:lpstr>Fuel Kernel</vt:lpstr>
      <vt:lpstr>Fuel Chemistry</vt:lpstr>
      <vt:lpstr>Oxygen Potential</vt:lpstr>
      <vt:lpstr>Oxygen Potential</vt:lpstr>
      <vt:lpstr>CO Pressurization</vt:lpstr>
      <vt:lpstr>Uranium Oxycarbide (UCO)</vt:lpstr>
      <vt:lpstr>UCO</vt:lpstr>
      <vt:lpstr>Fission Products</vt:lpstr>
      <vt:lpstr>Fission Products</vt:lpstr>
      <vt:lpstr>Fission Products</vt:lpstr>
      <vt:lpstr>Bubble Resolution</vt:lpstr>
      <vt:lpstr>Fission Product Chemistry</vt:lpstr>
      <vt:lpstr>Fission Product Carbides</vt:lpstr>
      <vt:lpstr>Fuel Kernel Summary</vt:lpstr>
      <vt:lpstr>Silicon Carbide</vt:lpstr>
      <vt:lpstr>Silicon Carbide (SiC)</vt:lpstr>
      <vt:lpstr>Silicon Carbide (SiC)</vt:lpstr>
      <vt:lpstr>Radiation Effects in SiC</vt:lpstr>
      <vt:lpstr>Radiation Effects in SiC</vt:lpstr>
      <vt:lpstr>Low T Radiation Effects in SiC</vt:lpstr>
      <vt:lpstr>Low-Med T Radiation Effects in SiC</vt:lpstr>
      <vt:lpstr>Saturation Swelling in SiC</vt:lpstr>
      <vt:lpstr>High T Radiation Effects in SiC</vt:lpstr>
      <vt:lpstr>High T Radiation Effects in SiC</vt:lpstr>
      <vt:lpstr>Irradiation-Induced Swelling in SiC</vt:lpstr>
      <vt:lpstr>Irradiation-Induced Swelling in SiC</vt:lpstr>
      <vt:lpstr>Irradiation-Induced Swelling in SiC</vt:lpstr>
      <vt:lpstr>Thermal Conductivity Degradation</vt:lpstr>
      <vt:lpstr>Thermal Conductivity Degradation</vt:lpstr>
      <vt:lpstr>Thermal Conductivity Degradation</vt:lpstr>
      <vt:lpstr>Thermal Conductivity Degradation</vt:lpstr>
      <vt:lpstr>Thermal Conductivity Degradation</vt:lpstr>
      <vt:lpstr>SiC Mechanical Properties</vt:lpstr>
      <vt:lpstr>SiC Creep</vt:lpstr>
      <vt:lpstr>SiC Corrosion</vt:lpstr>
      <vt:lpstr>SiC Corrosion</vt:lpstr>
      <vt:lpstr>SiC Corrosion</vt:lpstr>
      <vt:lpstr>SiC vs ZrC Corrosion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172</cp:revision>
  <dcterms:created xsi:type="dcterms:W3CDTF">2019-12-09T16:44:02Z</dcterms:created>
  <dcterms:modified xsi:type="dcterms:W3CDTF">2023-08-24T17:16:23Z</dcterms:modified>
</cp:coreProperties>
</file>